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60" r:id="rId4"/>
    <p:sldId id="271" r:id="rId5"/>
    <p:sldId id="285" r:id="rId6"/>
    <p:sldId id="286" r:id="rId7"/>
    <p:sldId id="287" r:id="rId8"/>
    <p:sldId id="268" r:id="rId9"/>
    <p:sldId id="293" r:id="rId10"/>
    <p:sldId id="288" r:id="rId11"/>
    <p:sldId id="290" r:id="rId12"/>
    <p:sldId id="289" r:id="rId13"/>
    <p:sldId id="269" r:id="rId14"/>
    <p:sldId id="263" r:id="rId15"/>
    <p:sldId id="299" r:id="rId16"/>
    <p:sldId id="270" r:id="rId17"/>
    <p:sldId id="300" r:id="rId18"/>
    <p:sldId id="301" r:id="rId19"/>
    <p:sldId id="302" r:id="rId20"/>
    <p:sldId id="297" r:id="rId21"/>
    <p:sldId id="258" r:id="rId22"/>
    <p:sldId id="283" r:id="rId23"/>
    <p:sldId id="291" r:id="rId24"/>
    <p:sldId id="305" r:id="rId25"/>
    <p:sldId id="267" r:id="rId26"/>
    <p:sldId id="303" r:id="rId27"/>
    <p:sldId id="276" r:id="rId28"/>
    <p:sldId id="309" r:id="rId29"/>
    <p:sldId id="310" r:id="rId30"/>
    <p:sldId id="311" r:id="rId31"/>
    <p:sldId id="304" r:id="rId32"/>
    <p:sldId id="298" r:id="rId33"/>
    <p:sldId id="312" r:id="rId34"/>
    <p:sldId id="313" r:id="rId35"/>
    <p:sldId id="261" r:id="rId36"/>
    <p:sldId id="281" r:id="rId37"/>
    <p:sldId id="282" r:id="rId38"/>
    <p:sldId id="279" r:id="rId39"/>
    <p:sldId id="265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T1" id="{88B9A95C-B43B-4F81-A455-477E736C8E7F}">
          <p14:sldIdLst>
            <p14:sldId id="259"/>
            <p14:sldId id="256"/>
            <p14:sldId id="260"/>
            <p14:sldId id="271"/>
            <p14:sldId id="285"/>
            <p14:sldId id="286"/>
            <p14:sldId id="287"/>
            <p14:sldId id="268"/>
            <p14:sldId id="293"/>
            <p14:sldId id="288"/>
            <p14:sldId id="290"/>
            <p14:sldId id="289"/>
            <p14:sldId id="269"/>
            <p14:sldId id="263"/>
            <p14:sldId id="299"/>
            <p14:sldId id="270"/>
            <p14:sldId id="300"/>
            <p14:sldId id="301"/>
            <p14:sldId id="302"/>
            <p14:sldId id="297"/>
          </p14:sldIdLst>
        </p14:section>
        <p14:section name="PT2" id="{5982F943-BAEB-4BD3-BCEB-8E502345EC3C}">
          <p14:sldIdLst>
            <p14:sldId id="258"/>
            <p14:sldId id="283"/>
            <p14:sldId id="291"/>
            <p14:sldId id="305"/>
            <p14:sldId id="267"/>
            <p14:sldId id="303"/>
            <p14:sldId id="276"/>
            <p14:sldId id="309"/>
            <p14:sldId id="310"/>
            <p14:sldId id="311"/>
            <p14:sldId id="304"/>
            <p14:sldId id="298"/>
            <p14:sldId id="312"/>
            <p14:sldId id="313"/>
          </p14:sldIdLst>
        </p14:section>
        <p14:section name="PT3" id="{C688CECC-69AB-48AA-8BE8-E867ADB3C467}">
          <p14:sldIdLst>
            <p14:sldId id="261"/>
            <p14:sldId id="281"/>
            <p14:sldId id="282"/>
            <p14:sldId id="279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9508"/>
    <a:srgbClr val="DFC0A8"/>
    <a:srgbClr val="E5CDB9"/>
    <a:srgbClr val="E8D6D4"/>
    <a:srgbClr val="407283"/>
    <a:srgbClr val="4F7B8C"/>
    <a:srgbClr val="6389A0"/>
    <a:srgbClr val="9F6C69"/>
    <a:srgbClr val="ED6439"/>
    <a:srgbClr val="F6BEA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2017</a:t>
            </a:r>
            <a:r>
              <a:rPr lang="en-US" altLang="ko-KR" baseline="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</a:t>
            </a:r>
            <a:r>
              <a:rPr lang="ko-KR" altLang="en-US" baseline="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국내 다이어트 시장 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4A4-445F-B121-7F023844686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4A4-445F-B121-7F023844686C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4A4-445F-B121-7F023844686C}"/>
              </c:ext>
            </c:extLst>
          </c:dPt>
          <c:dLbls>
            <c:dLbl>
              <c:idx val="0"/>
              <c:layout>
                <c:manualLayout>
                  <c:x val="5.7512580877066753E-2"/>
                  <c:y val="-1.294032776729426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4A4-445F-B121-7F023844686C}"/>
                </c:ext>
              </c:extLst>
            </c:dLbl>
            <c:dLbl>
              <c:idx val="1"/>
              <c:layout>
                <c:manualLayout>
                  <c:x val="-1.4378145219266768E-2"/>
                  <c:y val="5.17613110691767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4A4-445F-B121-7F023844686C}"/>
                </c:ext>
              </c:extLst>
            </c:dLbl>
            <c:dLbl>
              <c:idx val="2"/>
              <c:layout>
                <c:manualLayout>
                  <c:x val="-7.476635514018691E-2"/>
                  <c:y val="-8.626885178196203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4A4-445F-B121-7F023844686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다이어트 식품 및 기타</c:v>
                </c:pt>
                <c:pt idx="1">
                  <c:v>다이어트 의료</c:v>
                </c:pt>
                <c:pt idx="2">
                  <c:v>헬스클럽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3.2</c:v>
                </c:pt>
                <c:pt idx="1">
                  <c:v>1.9</c:v>
                </c:pt>
                <c:pt idx="2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4A4-445F-B121-7F023844686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  <a:cs typeface="+mn-cs"/>
              </a:defRPr>
            </a:pP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앱스토어 리뷰 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앱스토어 리뷰수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F76-4E0B-B1E9-8D8D270694F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F76-4E0B-B1E9-8D8D270694F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F76-4E0B-B1E9-8D8D270694F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F76-4E0B-B1E9-8D8D270694F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F76-4E0B-B1E9-8D8D270694F9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F76-4E0B-B1E9-8D8D270694F9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7F76-4E0B-B1E9-8D8D270694F9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7F76-4E0B-B1E9-8D8D270694F9}"/>
              </c:ext>
            </c:extLst>
          </c:dPt>
          <c:dPt>
            <c:idx val="8"/>
            <c:bubble3D val="0"/>
            <c:explosion val="14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1FA-4362-A2C5-183EC428B3CD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7F76-4E0B-B1E9-8D8D270694F9}"/>
              </c:ext>
            </c:extLst>
          </c:dPt>
          <c:cat>
            <c:strRef>
              <c:f>Sheet1!$A$2:$A$11</c:f>
              <c:strCache>
                <c:ptCount val="10"/>
                <c:pt idx="0">
                  <c:v>밀리그램</c:v>
                </c:pt>
                <c:pt idx="1">
                  <c:v>다이닝노트</c:v>
                </c:pt>
                <c:pt idx="2">
                  <c:v>야지오</c:v>
                </c:pt>
                <c:pt idx="3">
                  <c:v>펫시크릿</c:v>
                </c:pt>
                <c:pt idx="4">
                  <c:v>밸런스프렌즈</c:v>
                </c:pt>
                <c:pt idx="5">
                  <c:v>인아웃</c:v>
                </c:pt>
                <c:pt idx="6">
                  <c:v>빼다</c:v>
                </c:pt>
                <c:pt idx="7">
                  <c:v>간단</c:v>
                </c:pt>
                <c:pt idx="8">
                  <c:v>스프린트</c:v>
                </c:pt>
                <c:pt idx="9">
                  <c:v>눔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</c:v>
                </c:pt>
                <c:pt idx="1">
                  <c:v>0.72</c:v>
                </c:pt>
                <c:pt idx="2">
                  <c:v>2.8</c:v>
                </c:pt>
                <c:pt idx="3">
                  <c:v>0.28000000000000003</c:v>
                </c:pt>
                <c:pt idx="4">
                  <c:v>0.24</c:v>
                </c:pt>
                <c:pt idx="5">
                  <c:v>0.27</c:v>
                </c:pt>
                <c:pt idx="6">
                  <c:v>0.11</c:v>
                </c:pt>
                <c:pt idx="7">
                  <c:v>1.2</c:v>
                </c:pt>
                <c:pt idx="8">
                  <c:v>0.09</c:v>
                </c:pt>
                <c:pt idx="9">
                  <c:v>0.56000000000000005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FA-4362-A2C5-183EC428B3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0.64592</cdr:x>
      <cdr:y>0.7238</cdr:y>
    </cdr:from>
    <cdr:to>
      <cdr:x>0.79481</cdr:x>
      <cdr:y>0.81265</cdr:y>
    </cdr:to>
    <cdr:sp macro="" textlink="">
      <cdr:nvSpPr>
        <cdr:cNvPr id="3" name="TextBox 5">
          <a:extLst xmlns:a="http://schemas.openxmlformats.org/drawingml/2006/main">
            <a:ext uri="{FF2B5EF4-FFF2-40B4-BE49-F238E27FC236}">
              <a16:creationId xmlns:a16="http://schemas.microsoft.com/office/drawing/2014/main" id="{2CB3CF38-E572-6328-83E9-09D8820587B8}"/>
            </a:ext>
          </a:extLst>
        </cdr:cNvPr>
        <cdr:cNvSpPr txBox="1"/>
      </cdr:nvSpPr>
      <cdr:spPr>
        <a:xfrm xmlns:a="http://schemas.openxmlformats.org/drawingml/2006/main">
          <a:off x="2852655" y="2131075"/>
          <a:ext cx="657552" cy="2616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ko-KR" altLang="en-US" sz="1050" dirty="0">
              <a:latin typeface="서울남산 장체 L" panose="02020503020101020101" pitchFamily="18" charset="-127"/>
              <a:ea typeface="서울남산 장체 L" panose="02020503020101020101" pitchFamily="18" charset="-127"/>
            </a:rPr>
            <a:t>단위 </a:t>
          </a:r>
          <a:r>
            <a:rPr lang="en-US" altLang="ko-KR" sz="1050" dirty="0">
              <a:latin typeface="서울남산 장체 L" panose="02020503020101020101" pitchFamily="18" charset="-127"/>
              <a:ea typeface="서울남산 장체 L" panose="02020503020101020101" pitchFamily="18" charset="-127"/>
            </a:rPr>
            <a:t>: </a:t>
          </a:r>
          <a:r>
            <a:rPr lang="ko-KR" altLang="en-US" sz="1050" dirty="0">
              <a:latin typeface="서울남산 장체 L" panose="02020503020101020101" pitchFamily="18" charset="-127"/>
              <a:ea typeface="서울남산 장체 L" panose="02020503020101020101" pitchFamily="18" charset="-127"/>
            </a:rPr>
            <a:t>조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BADBA-A116-4A07-A881-9A6DE66B5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4A3E8C-73E5-488C-BE00-B695F41968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B1D813-FB4C-42A3-B948-EF1EB00BD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16F6-A6D0-4C5E-A22B-0D2F8B83B48E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C8C982-7E9B-4C1E-8126-4C498B0C8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7739B8-AFB2-4889-9AFD-70059FC79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CB40D-8F73-4432-BBAD-E4BFCF5C5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48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9D42DF-66F0-4E0A-A7C9-D45369276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607F85-4AEC-435B-9758-B386E7A68F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FB39C0-62CA-4817-99CA-7D7C33A354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55B451-7B82-4D3D-B531-3D585BEEE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16F6-A6D0-4C5E-A22B-0D2F8B83B48E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66F2B7-2CDE-44F0-B4E8-6A9303815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BC8E59-4BB8-498A-B03D-6C8031FC9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CB40D-8F73-4432-BBAD-E4BFCF5C5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87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80B732-EB67-4A30-A01A-3AFA6DDE4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3EEC06-6A0A-43CC-A27E-43C0154A6E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FACBEB-7647-4251-9295-450352404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16F6-A6D0-4C5E-A22B-0D2F8B83B48E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1B34B5-7B13-40D2-9D5C-63871D5B2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9BB112-600C-454C-9F7E-0DA31BEAB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CB40D-8F73-4432-BBAD-E4BFCF5C5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49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5272B6A-0B03-4D8F-84D1-F9D33378B9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365833-78E9-4A87-AD9D-4FDAEB3715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81A8EC-B4CD-4877-9EB7-D1803EB93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16F6-A6D0-4C5E-A22B-0D2F8B83B48E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F10923-DD71-4BD1-99DB-6BB78EAC4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4B1343-6BF1-4D13-BA6D-7AEEFD154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CB40D-8F73-4432-BBAD-E4BFCF5C5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23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8A1C15-ACA7-4CF1-B3FD-AD1D4D281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7C6C54-6286-4700-B5AF-E673F626B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044A5D-283D-4353-A925-7869821D1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16F6-A6D0-4C5E-A22B-0D2F8B83B48E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A237F1-F3E7-4C81-BB11-C23F6B14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91EEAD-EBB4-4AFF-95E4-7A487342A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CB40D-8F73-4432-BBAD-E4BFCF5C5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18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F3E79-DC74-4BCB-B7BC-7172D089B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7B5522-F702-4EDB-83E8-ABA6269AE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6881FE-BE64-48CB-A1D4-D0042DF71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16F6-A6D0-4C5E-A22B-0D2F8B83B48E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79763D-2DDC-4265-BB82-A84640E9D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5B2C9C-BC9F-4CBA-A9C7-99FC1559D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CB40D-8F73-4432-BBAD-E4BFCF5C5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34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B3346C-F614-4215-AAEC-C4A108E3E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86D59E-17E0-4936-B493-EB26A5F9D1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488B07-D0F9-46FA-96FF-E96BB55E69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60AE29-E6EE-4DB7-97B7-66D4A4910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16F6-A6D0-4C5E-A22B-0D2F8B83B48E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4E1942-F454-4009-A0E9-AB81F9D5A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7631F6-8644-4BA2-9E9A-9D1C972D8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CB40D-8F73-4432-BBAD-E4BFCF5C5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10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28D1A4-DB45-4A58-B1AF-0CD3E70F2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B6E081-0C90-4D91-9AD7-DEF6D7A85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F2AA2A-405C-40DB-BB43-4A29A269A3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107FF4-AEA9-40EE-B620-CD623783AB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BC4515-48CE-4CB9-9165-5F0417B343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51017CC-3882-4E2B-9F3C-18F170097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16F6-A6D0-4C5E-A22B-0D2F8B83B48E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D8403AC-4BA3-4FE1-ABD6-84404F1B8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B58F475-A3B8-4242-BE74-74D287A9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CB40D-8F73-4432-BBAD-E4BFCF5C5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39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1FE048-842C-4938-9607-1C2C574D2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270D9D3-E351-4223-A1F8-47960DE4D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16F6-A6D0-4C5E-A22B-0D2F8B83B48E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DC6F84A-B70C-49AD-A8B3-AADC4C5BF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85B50F2-D22C-47DC-A0F5-632CB2688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CB40D-8F73-4432-BBAD-E4BFCF5C5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77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F63E430-0B7F-4F49-A486-8A8C8878E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16F6-A6D0-4C5E-A22B-0D2F8B83B48E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89CB54A-A829-430A-882F-0ECB54F12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9D1811-BB4D-449D-B77E-9E6F60AC8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CB40D-8F73-4432-BBAD-E4BFCF5C545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E116C5-9E2D-4236-B205-9F63B8A62D1C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71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F63E430-0B7F-4F49-A486-8A8C8878E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16F6-A6D0-4C5E-A22B-0D2F8B83B48E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89CB54A-A829-430A-882F-0ECB54F12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9D1811-BB4D-449D-B77E-9E6F60AC8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CB40D-8F73-4432-BBAD-E4BFCF5C545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E116C5-9E2D-4236-B205-9F63B8A62D1C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1">
                    <a:lumMod val="9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61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C3C4E1-D459-4729-A19A-5275E19D1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7FB4AD-75E6-4FCD-9DFE-844821446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6F482C-B38A-43A5-8695-ACD3670B72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13D76B-BEB9-45FC-B6B6-DD46018D0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16F6-A6D0-4C5E-A22B-0D2F8B83B48E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35257F-DD5C-4F9E-8DCE-A67CBB766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671610-FBE9-4564-B859-A9384BC52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CB40D-8F73-4432-BBAD-E4BFCF5C5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17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2DD6D4-00EE-4C5D-8629-4A76FDA9C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8CEB80-5BB6-4292-81DF-6C2A7A7B0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D93CE3-D105-4E96-9D3C-9F36DF576F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416F6-A6D0-4C5E-A22B-0D2F8B83B48E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EF4816-9A4A-4BDD-80BC-73184A170F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E593C9-84B9-4E5C-9662-AD19AF5624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CB40D-8F73-4432-BBAD-E4BFCF5C5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431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7.png"/><Relationship Id="rId7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8.png"/><Relationship Id="rId9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58A3F3-F675-4FB9-B3AA-40A0C764FF81}"/>
              </a:ext>
            </a:extLst>
          </p:cNvPr>
          <p:cNvSpPr txBox="1"/>
          <p:nvPr/>
        </p:nvSpPr>
        <p:spPr>
          <a:xfrm>
            <a:off x="1856695" y="4821229"/>
            <a:ext cx="847860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5">
                    <a:lumMod val="7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CP1_SPRINT_</a:t>
            </a:r>
            <a:r>
              <a:rPr lang="ko-KR" altLang="en-US" sz="5400" b="1" dirty="0">
                <a:solidFill>
                  <a:schemeClr val="accent5">
                    <a:lumMod val="7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기업분석 프로젝트</a:t>
            </a:r>
            <a:endParaRPr lang="en-US" altLang="ko-KR" sz="5400" b="1" dirty="0">
              <a:solidFill>
                <a:schemeClr val="accent5">
                  <a:lumMod val="75000"/>
                </a:schemeClr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algn="ctr"/>
            <a:r>
              <a:rPr lang="en-US" altLang="ko-KR" sz="3200" dirty="0">
                <a:solidFill>
                  <a:schemeClr val="accent5">
                    <a:lumMod val="7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AIB_14 </a:t>
            </a:r>
            <a:r>
              <a:rPr lang="ko-KR" altLang="en-US" sz="3200" dirty="0" err="1">
                <a:solidFill>
                  <a:schemeClr val="accent5">
                    <a:lumMod val="7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천세희</a:t>
            </a:r>
            <a:endParaRPr lang="en-US" altLang="ko-KR" sz="3200" dirty="0">
              <a:solidFill>
                <a:schemeClr val="accent5">
                  <a:lumMod val="75000"/>
                </a:schemeClr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algn="ctr"/>
            <a:endParaRPr lang="ko-KR" altLang="en-US" sz="5400" dirty="0">
              <a:solidFill>
                <a:schemeClr val="accent5">
                  <a:lumMod val="75000"/>
                </a:schemeClr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9FFFB3FC-BE12-0101-EE83-B7D929BD71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3964" y="616434"/>
            <a:ext cx="4964067" cy="391023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23A2198-D921-3228-975E-C36023E8434B}"/>
              </a:ext>
            </a:extLst>
          </p:cNvPr>
          <p:cNvSpPr/>
          <p:nvPr/>
        </p:nvSpPr>
        <p:spPr>
          <a:xfrm>
            <a:off x="0" y="88899"/>
            <a:ext cx="139700" cy="9016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635E23-69FD-43E7-B2E1-EE6A9E0FC1BD}"/>
              </a:ext>
            </a:extLst>
          </p:cNvPr>
          <p:cNvSpPr/>
          <p:nvPr/>
        </p:nvSpPr>
        <p:spPr>
          <a:xfrm rot="5400000">
            <a:off x="380997" y="-381000"/>
            <a:ext cx="139700" cy="9016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03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8AC95A-1721-4799-A88C-8CFCB4FD8FCF}"/>
              </a:ext>
            </a:extLst>
          </p:cNvPr>
          <p:cNvSpPr/>
          <p:nvPr/>
        </p:nvSpPr>
        <p:spPr>
          <a:xfrm>
            <a:off x="0" y="88899"/>
            <a:ext cx="139700" cy="9016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196F41-4BC6-4EA3-B20D-DACD2E972834}"/>
              </a:ext>
            </a:extLst>
          </p:cNvPr>
          <p:cNvCxnSpPr>
            <a:cxnSpLocks/>
          </p:cNvCxnSpPr>
          <p:nvPr/>
        </p:nvCxnSpPr>
        <p:spPr>
          <a:xfrm>
            <a:off x="139700" y="6718300"/>
            <a:ext cx="9893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1B7B81-F6B6-4422-9181-E12FCFD1760D}"/>
              </a:ext>
            </a:extLst>
          </p:cNvPr>
          <p:cNvSpPr/>
          <p:nvPr/>
        </p:nvSpPr>
        <p:spPr>
          <a:xfrm rot="5400000">
            <a:off x="380997" y="-381000"/>
            <a:ext cx="139700" cy="9016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EECBD8-2EF5-48AF-B0BB-713471950DBB}"/>
              </a:ext>
            </a:extLst>
          </p:cNvPr>
          <p:cNvSpPr txBox="1"/>
          <p:nvPr/>
        </p:nvSpPr>
        <p:spPr>
          <a:xfrm>
            <a:off x="901695" y="208377"/>
            <a:ext cx="3810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현재 사용 가능한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1E6BC0-8003-40D2-B20E-5FEF4DF6E2AB}"/>
              </a:ext>
            </a:extLst>
          </p:cNvPr>
          <p:cNvSpPr txBox="1"/>
          <p:nvPr/>
        </p:nvSpPr>
        <p:spPr>
          <a:xfrm>
            <a:off x="196472" y="172731"/>
            <a:ext cx="5725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1,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F12FAEC-BCE5-4C96-A6C3-2452228F96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3325010"/>
              </p:ext>
            </p:extLst>
          </p:nvPr>
        </p:nvGraphicFramePr>
        <p:xfrm>
          <a:off x="607614" y="990594"/>
          <a:ext cx="10976772" cy="530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89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8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8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19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rgbClr val="554F4D"/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자동식단 기록 </a:t>
                      </a: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rgbClr val="554F4D"/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칼로리 계산</a:t>
                      </a: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rgbClr val="554F4D"/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심층 영양분석</a:t>
                      </a: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6054">
                <a:tc>
                  <a:txBody>
                    <a:bodyPr/>
                    <a:lstStyle/>
                    <a:p>
                      <a:pPr algn="ctr" latinLnBrk="1"/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r>
                        <a:rPr lang="ko-KR" altLang="en-US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사진 혹은 텍스트 위주로 </a:t>
                      </a: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r>
                        <a:rPr lang="ko-KR" altLang="en-US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식단 입력</a:t>
                      </a: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매니저의 영양분석을 통한</a:t>
                      </a: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칼로리 계산</a:t>
                      </a: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600" spc="3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1F91D42B-2EFF-7DAF-91AD-47A4BBF8E6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695" y="1665215"/>
            <a:ext cx="3168763" cy="345271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DC86661-A5DF-D4AC-D649-1F276AF260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4"/>
          <a:stretch/>
        </p:blipFill>
        <p:spPr>
          <a:xfrm>
            <a:off x="4511618" y="1730550"/>
            <a:ext cx="3168763" cy="33220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A87A5BE-8E8D-CB2D-BA02-D249AA10B59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73462" y="1529267"/>
            <a:ext cx="3168763" cy="462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8AC95A-1721-4799-A88C-8CFCB4FD8FCF}"/>
              </a:ext>
            </a:extLst>
          </p:cNvPr>
          <p:cNvSpPr/>
          <p:nvPr/>
        </p:nvSpPr>
        <p:spPr>
          <a:xfrm>
            <a:off x="0" y="88899"/>
            <a:ext cx="139700" cy="9016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196F41-4BC6-4EA3-B20D-DACD2E972834}"/>
              </a:ext>
            </a:extLst>
          </p:cNvPr>
          <p:cNvCxnSpPr>
            <a:cxnSpLocks/>
          </p:cNvCxnSpPr>
          <p:nvPr/>
        </p:nvCxnSpPr>
        <p:spPr>
          <a:xfrm>
            <a:off x="139700" y="6718300"/>
            <a:ext cx="9893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1B7B81-F6B6-4422-9181-E12FCFD1760D}"/>
              </a:ext>
            </a:extLst>
          </p:cNvPr>
          <p:cNvSpPr/>
          <p:nvPr/>
        </p:nvSpPr>
        <p:spPr>
          <a:xfrm rot="5400000">
            <a:off x="380997" y="-381000"/>
            <a:ext cx="139700" cy="9016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EECBD8-2EF5-48AF-B0BB-713471950DBB}"/>
              </a:ext>
            </a:extLst>
          </p:cNvPr>
          <p:cNvSpPr txBox="1"/>
          <p:nvPr/>
        </p:nvSpPr>
        <p:spPr>
          <a:xfrm>
            <a:off x="901695" y="208377"/>
            <a:ext cx="3810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현재 사용 가능한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1E6BC0-8003-40D2-B20E-5FEF4DF6E2AB}"/>
              </a:ext>
            </a:extLst>
          </p:cNvPr>
          <p:cNvSpPr txBox="1"/>
          <p:nvPr/>
        </p:nvSpPr>
        <p:spPr>
          <a:xfrm>
            <a:off x="196472" y="172731"/>
            <a:ext cx="5725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1,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F12FAEC-BCE5-4C96-A6C3-2452228F961D}"/>
              </a:ext>
            </a:extLst>
          </p:cNvPr>
          <p:cNvGraphicFramePr>
            <a:graphicFrameLocks noGrp="1"/>
          </p:cNvGraphicFramePr>
          <p:nvPr/>
        </p:nvGraphicFramePr>
        <p:xfrm>
          <a:off x="607614" y="990594"/>
          <a:ext cx="10976772" cy="53766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89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8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8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19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rgbClr val="554F4D"/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그리드 제공</a:t>
                      </a: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rgbClr val="554F4D"/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하이라이트 제공</a:t>
                      </a: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rgbClr val="554F4D"/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영양제 관리</a:t>
                      </a: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6054">
                <a:tc>
                  <a:txBody>
                    <a:bodyPr/>
                    <a:lstStyle/>
                    <a:p>
                      <a:pPr algn="ctr" latinLnBrk="1"/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영양제 검색</a:t>
                      </a: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pc="3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영양제 등록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9450DF5-06D3-A081-A0DB-07D4FA54CE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664" y="1825226"/>
            <a:ext cx="3168763" cy="3899270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E7BBE234-77F7-1163-5E6B-117D8B9D03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1618" y="1972081"/>
            <a:ext cx="3168763" cy="341620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4CCCFB6-F6B4-933F-04CF-6A2A8447CFC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16851" y="4840745"/>
            <a:ext cx="3168763" cy="106943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436F9C1-CAEF-7507-8863-24EC4C1DC86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16851" y="1527291"/>
            <a:ext cx="3168763" cy="277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54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8AC95A-1721-4799-A88C-8CFCB4FD8FCF}"/>
              </a:ext>
            </a:extLst>
          </p:cNvPr>
          <p:cNvSpPr/>
          <p:nvPr/>
        </p:nvSpPr>
        <p:spPr>
          <a:xfrm>
            <a:off x="0" y="88899"/>
            <a:ext cx="139700" cy="9016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196F41-4BC6-4EA3-B20D-DACD2E972834}"/>
              </a:ext>
            </a:extLst>
          </p:cNvPr>
          <p:cNvCxnSpPr>
            <a:cxnSpLocks/>
          </p:cNvCxnSpPr>
          <p:nvPr/>
        </p:nvCxnSpPr>
        <p:spPr>
          <a:xfrm>
            <a:off x="139700" y="6718300"/>
            <a:ext cx="9893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1B7B81-F6B6-4422-9181-E12FCFD1760D}"/>
              </a:ext>
            </a:extLst>
          </p:cNvPr>
          <p:cNvSpPr/>
          <p:nvPr/>
        </p:nvSpPr>
        <p:spPr>
          <a:xfrm rot="5400000">
            <a:off x="380997" y="-381000"/>
            <a:ext cx="139700" cy="9016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EECBD8-2EF5-48AF-B0BB-713471950DBB}"/>
              </a:ext>
            </a:extLst>
          </p:cNvPr>
          <p:cNvSpPr txBox="1"/>
          <p:nvPr/>
        </p:nvSpPr>
        <p:spPr>
          <a:xfrm>
            <a:off x="901695" y="208377"/>
            <a:ext cx="3810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현재 사용 가능한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1E6BC0-8003-40D2-B20E-5FEF4DF6E2AB}"/>
              </a:ext>
            </a:extLst>
          </p:cNvPr>
          <p:cNvSpPr txBox="1"/>
          <p:nvPr/>
        </p:nvSpPr>
        <p:spPr>
          <a:xfrm>
            <a:off x="196472" y="172731"/>
            <a:ext cx="5725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1,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F12FAEC-BCE5-4C96-A6C3-2452228F96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508142"/>
              </p:ext>
            </p:extLst>
          </p:nvPr>
        </p:nvGraphicFramePr>
        <p:xfrm>
          <a:off x="607614" y="990594"/>
          <a:ext cx="10976772" cy="530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89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8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8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19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rgbClr val="554F4D"/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목표관리</a:t>
                      </a: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rgbClr val="554F4D"/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식단 등록</a:t>
                      </a: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rgbClr val="554F4D"/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건강 데이터 연동 </a:t>
                      </a:r>
                      <a:r>
                        <a:rPr lang="en-US" altLang="ko-KR" sz="1600" b="0" dirty="0">
                          <a:solidFill>
                            <a:srgbClr val="554F4D"/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&amp; </a:t>
                      </a:r>
                      <a:r>
                        <a:rPr lang="ko-KR" altLang="en-US" sz="1600" b="0" dirty="0">
                          <a:solidFill>
                            <a:srgbClr val="554F4D"/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알람</a:t>
                      </a: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6054">
                <a:tc>
                  <a:txBody>
                    <a:bodyPr/>
                    <a:lstStyle/>
                    <a:p>
                      <a:pPr algn="ctr" latinLnBrk="1"/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" name="그림 19" descr="테이블이(가) 표시된 사진&#10;&#10;자동 생성된 설명">
            <a:extLst>
              <a:ext uri="{FF2B5EF4-FFF2-40B4-BE49-F238E27FC236}">
                <a16:creationId xmlns:a16="http://schemas.microsoft.com/office/drawing/2014/main" id="{0023AA78-CC4A-14B3-BA4C-3205BE48EC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065" y="1856497"/>
            <a:ext cx="3168763" cy="4010907"/>
          </a:xfrm>
          <a:prstGeom prst="rect">
            <a:avLst/>
          </a:prstGeom>
        </p:spPr>
      </p:pic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E8CAA564-87CE-A8F2-ABCE-ACEE5D735E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20005" y="1491144"/>
            <a:ext cx="3168763" cy="125931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B0340E9-DBB6-D735-5B08-2C399EE64EC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20006" y="5432337"/>
            <a:ext cx="3168763" cy="70139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69DEDDC-7448-2CF3-3E4C-7A64ECD9386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20007" y="2857749"/>
            <a:ext cx="3168763" cy="250561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50F8F42-51C5-CD37-4376-F41578437A8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56683" y="3677039"/>
            <a:ext cx="3168763" cy="196859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55471EBB-658C-CF84-7222-B5BAE95AF18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56682" y="1839545"/>
            <a:ext cx="3168763" cy="146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8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8AC95A-1721-4799-A88C-8CFCB4FD8FCF}"/>
              </a:ext>
            </a:extLst>
          </p:cNvPr>
          <p:cNvSpPr/>
          <p:nvPr/>
        </p:nvSpPr>
        <p:spPr>
          <a:xfrm>
            <a:off x="0" y="88899"/>
            <a:ext cx="139700" cy="9016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196F41-4BC6-4EA3-B20D-DACD2E972834}"/>
              </a:ext>
            </a:extLst>
          </p:cNvPr>
          <p:cNvCxnSpPr>
            <a:cxnSpLocks/>
          </p:cNvCxnSpPr>
          <p:nvPr/>
        </p:nvCxnSpPr>
        <p:spPr>
          <a:xfrm>
            <a:off x="139700" y="6718300"/>
            <a:ext cx="9893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1B7B81-F6B6-4422-9181-E12FCFD1760D}"/>
              </a:ext>
            </a:extLst>
          </p:cNvPr>
          <p:cNvSpPr/>
          <p:nvPr/>
        </p:nvSpPr>
        <p:spPr>
          <a:xfrm rot="5400000">
            <a:off x="380997" y="-381000"/>
            <a:ext cx="139700" cy="9016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1E6BC0-8003-40D2-B20E-5FEF4DF6E2AB}"/>
              </a:ext>
            </a:extLst>
          </p:cNvPr>
          <p:cNvSpPr txBox="1"/>
          <p:nvPr/>
        </p:nvSpPr>
        <p:spPr>
          <a:xfrm>
            <a:off x="196472" y="172731"/>
            <a:ext cx="5725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1,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F12FAEC-BCE5-4C96-A6C3-2452228F96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100758"/>
              </p:ext>
            </p:extLst>
          </p:nvPr>
        </p:nvGraphicFramePr>
        <p:xfrm>
          <a:off x="607614" y="872179"/>
          <a:ext cx="10976772" cy="5510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6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53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53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4007">
                <a:tc>
                  <a:txBody>
                    <a:bodyPr/>
                    <a:lstStyle/>
                    <a:p>
                      <a:pPr algn="ctr" latinLnBrk="1"/>
                      <a:endParaRPr lang="ko-KR" altLang="en-US" sz="2200" b="1" dirty="0">
                        <a:solidFill>
                          <a:srgbClr val="554F4D"/>
                        </a:solidFill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b="0" dirty="0">
                          <a:solidFill>
                            <a:srgbClr val="554F4D"/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장 점</a:t>
                      </a: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b="0" dirty="0">
                          <a:solidFill>
                            <a:srgbClr val="554F4D"/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단 점</a:t>
                      </a: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34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300" dirty="0">
                          <a:solidFill>
                            <a:schemeClr val="bg1"/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무 료</a:t>
                      </a:r>
                    </a:p>
                  </a:txBody>
                  <a:tcPr marL="97914" marR="97914" marT="48957" marB="48957" vert="eaVert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7283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자동완성 기능이 잘 구비되어 있어</a:t>
                      </a: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타 </a:t>
                      </a:r>
                      <a:r>
                        <a:rPr lang="ko-KR" altLang="en-US" sz="1600" spc="3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어플에</a:t>
                      </a:r>
                      <a:r>
                        <a:rPr lang="ko-KR" altLang="en-US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 비해 식단 입력시간이 단축됨</a:t>
                      </a: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칼로리 및 </a:t>
                      </a:r>
                      <a:r>
                        <a:rPr lang="ko-KR" altLang="en-US" sz="1600" spc="3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탄단지</a:t>
                      </a:r>
                      <a:r>
                        <a:rPr lang="ko-KR" altLang="en-US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 목표 설정을 통해 </a:t>
                      </a: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체계적인 식단 관리</a:t>
                      </a: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유료 서비스</a:t>
                      </a: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그리드</a:t>
                      </a: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하이라이트 등</a:t>
                      </a: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) </a:t>
                      </a:r>
                      <a:r>
                        <a:rPr lang="ko-KR" altLang="en-US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부분이 </a:t>
                      </a: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pc="3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블러처리</a:t>
                      </a:r>
                      <a:r>
                        <a:rPr lang="ko-KR" altLang="en-US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 되어있어 유료 결제 시의 이점 파악 어려움</a:t>
                      </a: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</a:b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- </a:t>
                      </a:r>
                      <a:r>
                        <a:rPr lang="ko-KR" altLang="en-US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사진 인식이 불가능하기 때문에 사진 등록이 </a:t>
                      </a: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불필요한 기능이라고 느껴지는 부분이 있음</a:t>
                      </a: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34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1"/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600" spc="300" dirty="0">
                          <a:solidFill>
                            <a:schemeClr val="bg1"/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유 료</a:t>
                      </a:r>
                    </a:p>
                  </a:txBody>
                  <a:tcPr marL="97914" marR="97914" marT="48957" marB="48957" vert="eaVert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7283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spc="300" dirty="0">
                          <a:solidFill>
                            <a:schemeClr val="tx1"/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타 식단관리 </a:t>
                      </a:r>
                      <a:r>
                        <a:rPr lang="ko-KR" altLang="en-US" sz="1600" spc="300" dirty="0" err="1">
                          <a:solidFill>
                            <a:schemeClr val="tx1"/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어플에</a:t>
                      </a:r>
                      <a:r>
                        <a:rPr lang="ko-KR" altLang="en-US" sz="1600" spc="300" dirty="0">
                          <a:solidFill>
                            <a:schemeClr val="tx1"/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 비해 </a:t>
                      </a:r>
                      <a:endParaRPr lang="en-US" altLang="ko-KR" sz="1600" spc="300" dirty="0">
                        <a:solidFill>
                          <a:schemeClr val="tx1"/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pc="300" dirty="0">
                          <a:solidFill>
                            <a:schemeClr val="tx1"/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식단관리에 소모되는 시간이 현저히 낮음</a:t>
                      </a:r>
                      <a:endParaRPr lang="en-US" altLang="ko-KR" sz="1600" spc="300" dirty="0">
                        <a:solidFill>
                          <a:schemeClr val="tx1"/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tx1"/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spc="300" dirty="0">
                          <a:solidFill>
                            <a:schemeClr val="tx1"/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칼로리와 영양성분이 자동 계산되는 편리함</a:t>
                      </a:r>
                      <a:endParaRPr lang="en-US" altLang="ko-KR" sz="1600" spc="300" dirty="0">
                        <a:solidFill>
                          <a:schemeClr val="tx1"/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tx1"/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spc="300" dirty="0">
                          <a:solidFill>
                            <a:schemeClr val="tx1"/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하이라이트를 통해 주간 식단 현황 파악 가능</a:t>
                      </a:r>
                      <a:br>
                        <a:rPr lang="en-US" altLang="ko-KR" sz="1600" spc="300" dirty="0">
                          <a:solidFill>
                            <a:schemeClr val="tx1"/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</a:br>
                      <a:br>
                        <a:rPr lang="en-US" altLang="ko-KR" sz="1600" spc="300" dirty="0">
                          <a:solidFill>
                            <a:schemeClr val="tx1"/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</a:br>
                      <a:r>
                        <a:rPr lang="en-US" altLang="ko-KR" sz="1600" spc="300" dirty="0">
                          <a:solidFill>
                            <a:schemeClr val="tx1"/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- </a:t>
                      </a:r>
                      <a:r>
                        <a:rPr lang="ko-KR" altLang="en-US" sz="1600" spc="300" dirty="0">
                          <a:solidFill>
                            <a:schemeClr val="tx1"/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주말에도 식단 분석이 끊김없이 이어짐</a:t>
                      </a: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tx1"/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- </a:t>
                      </a:r>
                      <a:r>
                        <a:rPr lang="ko-KR" altLang="en-US" sz="1600" spc="300" dirty="0">
                          <a:solidFill>
                            <a:schemeClr val="tx1"/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출시 예정 기능들이 존재하기 때문에</a:t>
                      </a:r>
                      <a:br>
                        <a:rPr lang="en-US" altLang="ko-KR" sz="1600" spc="300" dirty="0">
                          <a:solidFill>
                            <a:schemeClr val="tx1"/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</a:br>
                      <a:r>
                        <a:rPr lang="ko-KR" altLang="en-US" sz="1600" spc="300" dirty="0">
                          <a:solidFill>
                            <a:schemeClr val="tx1"/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비용에 비해 미완의 어플을 사용한다는 느낌</a:t>
                      </a:r>
                      <a:endParaRPr lang="en-US" altLang="ko-KR" sz="1600" spc="300" dirty="0">
                        <a:solidFill>
                          <a:schemeClr val="tx1"/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tx1"/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spc="300" dirty="0">
                          <a:solidFill>
                            <a:schemeClr val="tx1"/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영양제 리스트에 국내 영양제가 없음</a:t>
                      </a:r>
                      <a:endParaRPr lang="en-US" altLang="ko-KR" sz="1600" spc="300" dirty="0">
                        <a:solidFill>
                          <a:schemeClr val="tx1"/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tx1"/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spc="300" dirty="0">
                          <a:solidFill>
                            <a:schemeClr val="tx1"/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영양제 기록 시 개수와 양만 기록할 수 있어</a:t>
                      </a:r>
                      <a:br>
                        <a:rPr lang="en-US" altLang="ko-KR" sz="1600" spc="300" dirty="0">
                          <a:solidFill>
                            <a:schemeClr val="tx1"/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</a:br>
                      <a:r>
                        <a:rPr lang="ko-KR" altLang="en-US" sz="1600" spc="300" dirty="0">
                          <a:solidFill>
                            <a:schemeClr val="tx1"/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영양제 기록의 특장점을 알기 어려움</a:t>
                      </a:r>
                      <a:br>
                        <a:rPr lang="en-US" altLang="ko-KR" sz="1600" spc="300" dirty="0">
                          <a:solidFill>
                            <a:schemeClr val="tx1"/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</a:br>
                      <a:endParaRPr lang="en-US" altLang="ko-KR" sz="1600" spc="300" dirty="0">
                        <a:solidFill>
                          <a:schemeClr val="tx1"/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1485A5A-DFE9-6E89-7798-87E73AAE6CEF}"/>
              </a:ext>
            </a:extLst>
          </p:cNvPr>
          <p:cNvSpPr txBox="1"/>
          <p:nvPr/>
        </p:nvSpPr>
        <p:spPr>
          <a:xfrm>
            <a:off x="901695" y="208377"/>
            <a:ext cx="5293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개인적인 유</a:t>
            </a:r>
            <a:r>
              <a:rPr lang="en-US" altLang="ko-KR" sz="3600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/</a:t>
            </a:r>
            <a:r>
              <a:rPr lang="ko-KR" altLang="en-US" sz="3600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무료 버전 사용 후기</a:t>
            </a:r>
          </a:p>
        </p:txBody>
      </p:sp>
    </p:spTree>
    <p:extLst>
      <p:ext uri="{BB962C8B-B14F-4D97-AF65-F5344CB8AC3E}">
        <p14:creationId xmlns:p14="http://schemas.microsoft.com/office/powerpoint/2010/main" val="233683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72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C805E5-8443-4976-856B-3720FFE2455B}"/>
              </a:ext>
            </a:extLst>
          </p:cNvPr>
          <p:cNvSpPr txBox="1"/>
          <p:nvPr/>
        </p:nvSpPr>
        <p:spPr>
          <a:xfrm>
            <a:off x="3079770" y="1670681"/>
            <a:ext cx="859675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무료 버전 사용 하루</a:t>
            </a:r>
            <a:r>
              <a:rPr lang="en-US" altLang="ko-KR" sz="2800" dirty="0">
                <a:solidFill>
                  <a:schemeClr val="bg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유료 버전 사용 </a:t>
            </a:r>
            <a:r>
              <a:rPr lang="en-US" altLang="ko-KR" sz="2800" dirty="0">
                <a:solidFill>
                  <a:schemeClr val="bg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3</a:t>
            </a:r>
            <a:r>
              <a:rPr lang="ko-KR" altLang="en-US" sz="2800" dirty="0">
                <a:solidFill>
                  <a:schemeClr val="bg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일</a:t>
            </a:r>
            <a:r>
              <a:rPr lang="en-US" altLang="ko-KR" sz="2800" dirty="0">
                <a:solidFill>
                  <a:schemeClr val="bg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, </a:t>
            </a:r>
          </a:p>
          <a:p>
            <a:r>
              <a:rPr lang="ko-KR" altLang="en-US" sz="2800" dirty="0">
                <a:solidFill>
                  <a:schemeClr val="bg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사용자 경험을 위해 함께 사용하고 있는 </a:t>
            </a:r>
            <a:endParaRPr lang="en-US" altLang="ko-KR" sz="2800" dirty="0">
              <a:solidFill>
                <a:schemeClr val="bg1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식단관리 어플 </a:t>
            </a:r>
            <a:r>
              <a:rPr lang="en-US" altLang="ko-KR" sz="2800" dirty="0">
                <a:solidFill>
                  <a:schemeClr val="bg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9</a:t>
            </a:r>
            <a:r>
              <a:rPr lang="ko-KR" altLang="en-US" sz="2800" dirty="0">
                <a:solidFill>
                  <a:schemeClr val="bg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개와 비교해봤을 때</a:t>
            </a:r>
            <a:r>
              <a:rPr lang="en-US" altLang="ko-KR" sz="2800" dirty="0">
                <a:solidFill>
                  <a:schemeClr val="bg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, </a:t>
            </a:r>
          </a:p>
          <a:p>
            <a:r>
              <a:rPr lang="ko-KR" altLang="en-US" sz="2800" dirty="0">
                <a:solidFill>
                  <a:schemeClr val="bg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월등히 편하고 깔끔하다</a:t>
            </a:r>
            <a:r>
              <a:rPr lang="en-US" altLang="ko-KR" sz="2800" dirty="0">
                <a:solidFill>
                  <a:schemeClr val="bg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  <a:p>
            <a:r>
              <a:rPr lang="ko-KR" altLang="en-US" sz="2800" dirty="0">
                <a:solidFill>
                  <a:schemeClr val="bg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심지어 과거에 사용한 흔적도 있는 이 어플을 </a:t>
            </a:r>
            <a:endParaRPr lang="en-US" altLang="ko-KR" sz="2800" dirty="0">
              <a:solidFill>
                <a:schemeClr val="bg1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나는 </a:t>
            </a:r>
            <a:r>
              <a:rPr lang="ko-KR" altLang="en-US" sz="2800" b="1" dirty="0">
                <a:solidFill>
                  <a:schemeClr val="bg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왜</a:t>
            </a:r>
            <a:r>
              <a:rPr lang="ko-KR" altLang="en-US" sz="2800" dirty="0">
                <a:solidFill>
                  <a:schemeClr val="bg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지금까지 사용하지 않고 있었을까</a:t>
            </a:r>
            <a:r>
              <a:rPr lang="en-US" altLang="ko-KR" sz="2800" dirty="0">
                <a:solidFill>
                  <a:schemeClr val="bg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?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0B466C-0289-4AE4-B654-7A63DA2B26CA}"/>
              </a:ext>
            </a:extLst>
          </p:cNvPr>
          <p:cNvSpPr/>
          <p:nvPr/>
        </p:nvSpPr>
        <p:spPr>
          <a:xfrm>
            <a:off x="2628923" y="1689733"/>
            <a:ext cx="139700" cy="901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1E277AA-1940-4A80-9DFF-95A588B7AC66}"/>
              </a:ext>
            </a:extLst>
          </p:cNvPr>
          <p:cNvSpPr/>
          <p:nvPr/>
        </p:nvSpPr>
        <p:spPr>
          <a:xfrm rot="5400000">
            <a:off x="3009920" y="1219834"/>
            <a:ext cx="139700" cy="901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A8438A-1265-0B10-7D16-6C879F8AEB7C}"/>
              </a:ext>
            </a:extLst>
          </p:cNvPr>
          <p:cNvSpPr/>
          <p:nvPr/>
        </p:nvSpPr>
        <p:spPr>
          <a:xfrm rot="5400000">
            <a:off x="8933948" y="4543274"/>
            <a:ext cx="139700" cy="901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F2FADF-C922-8F65-4124-7B2E80AB6579}"/>
              </a:ext>
            </a:extLst>
          </p:cNvPr>
          <p:cNvSpPr/>
          <p:nvPr/>
        </p:nvSpPr>
        <p:spPr>
          <a:xfrm>
            <a:off x="9314946" y="4162277"/>
            <a:ext cx="139700" cy="901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06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8AC95A-1721-4799-A88C-8CFCB4FD8FCF}"/>
              </a:ext>
            </a:extLst>
          </p:cNvPr>
          <p:cNvSpPr/>
          <p:nvPr/>
        </p:nvSpPr>
        <p:spPr>
          <a:xfrm>
            <a:off x="0" y="88899"/>
            <a:ext cx="139700" cy="9016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196F41-4BC6-4EA3-B20D-DACD2E972834}"/>
              </a:ext>
            </a:extLst>
          </p:cNvPr>
          <p:cNvCxnSpPr>
            <a:cxnSpLocks/>
          </p:cNvCxnSpPr>
          <p:nvPr/>
        </p:nvCxnSpPr>
        <p:spPr>
          <a:xfrm>
            <a:off x="139700" y="6718300"/>
            <a:ext cx="9893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1B7B81-F6B6-4422-9181-E12FCFD1760D}"/>
              </a:ext>
            </a:extLst>
          </p:cNvPr>
          <p:cNvSpPr/>
          <p:nvPr/>
        </p:nvSpPr>
        <p:spPr>
          <a:xfrm rot="5400000">
            <a:off x="380997" y="-381000"/>
            <a:ext cx="139700" cy="9016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1E6BC0-8003-40D2-B20E-5FEF4DF6E2AB}"/>
              </a:ext>
            </a:extLst>
          </p:cNvPr>
          <p:cNvSpPr txBox="1"/>
          <p:nvPr/>
        </p:nvSpPr>
        <p:spPr>
          <a:xfrm>
            <a:off x="196472" y="172731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1,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9970782-96A1-4A02-BDEA-0512E0D7276D}"/>
              </a:ext>
            </a:extLst>
          </p:cNvPr>
          <p:cNvSpPr/>
          <p:nvPr/>
        </p:nvSpPr>
        <p:spPr>
          <a:xfrm>
            <a:off x="605155" y="1744442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28A4F92-B29C-418D-BCC4-75536248D2E6}"/>
              </a:ext>
            </a:extLst>
          </p:cNvPr>
          <p:cNvCxnSpPr/>
          <p:nvPr/>
        </p:nvCxnSpPr>
        <p:spPr>
          <a:xfrm>
            <a:off x="605155" y="1753673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603D3F2-21F6-45DA-8D24-EBAF5ADBBD2C}"/>
              </a:ext>
            </a:extLst>
          </p:cNvPr>
          <p:cNvSpPr txBox="1"/>
          <p:nvPr/>
        </p:nvSpPr>
        <p:spPr>
          <a:xfrm>
            <a:off x="1801801" y="1931251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accent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앱스토어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2ECEDE3-D9DF-4578-862F-6D548D43E5CC}"/>
              </a:ext>
            </a:extLst>
          </p:cNvPr>
          <p:cNvSpPr/>
          <p:nvPr/>
        </p:nvSpPr>
        <p:spPr>
          <a:xfrm>
            <a:off x="4472305" y="1755917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9AAF7CF-6B51-4194-B080-089F2F9E8DA6}"/>
              </a:ext>
            </a:extLst>
          </p:cNvPr>
          <p:cNvCxnSpPr/>
          <p:nvPr/>
        </p:nvCxnSpPr>
        <p:spPr>
          <a:xfrm>
            <a:off x="4472305" y="1765148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2A50C40-A252-411B-8EA1-D9001159F7D2}"/>
              </a:ext>
            </a:extLst>
          </p:cNvPr>
          <p:cNvSpPr txBox="1"/>
          <p:nvPr/>
        </p:nvSpPr>
        <p:spPr>
          <a:xfrm>
            <a:off x="5314688" y="1954201"/>
            <a:ext cx="155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accent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구글플레이 스토어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71385FE-CE41-466D-943C-77EE9AA73129}"/>
              </a:ext>
            </a:extLst>
          </p:cNvPr>
          <p:cNvSpPr/>
          <p:nvPr/>
        </p:nvSpPr>
        <p:spPr>
          <a:xfrm>
            <a:off x="8339455" y="1767392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7863F41-97A4-4854-8667-44F887E1FBFE}"/>
              </a:ext>
            </a:extLst>
          </p:cNvPr>
          <p:cNvCxnSpPr/>
          <p:nvPr/>
        </p:nvCxnSpPr>
        <p:spPr>
          <a:xfrm>
            <a:off x="8339455" y="1776623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357C371-7B57-471F-96C1-B9592B5FBD4D}"/>
              </a:ext>
            </a:extLst>
          </p:cNvPr>
          <p:cNvSpPr txBox="1"/>
          <p:nvPr/>
        </p:nvSpPr>
        <p:spPr>
          <a:xfrm>
            <a:off x="9696402" y="1942726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accent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분석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80115C1B-B91F-450F-A27C-DAD83222A6FE}"/>
              </a:ext>
            </a:extLst>
          </p:cNvPr>
          <p:cNvCxnSpPr/>
          <p:nvPr/>
        </p:nvCxnSpPr>
        <p:spPr>
          <a:xfrm>
            <a:off x="605155" y="5912718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A770A010-BAFC-4697-B741-8EE8D0FDD972}"/>
              </a:ext>
            </a:extLst>
          </p:cNvPr>
          <p:cNvCxnSpPr/>
          <p:nvPr/>
        </p:nvCxnSpPr>
        <p:spPr>
          <a:xfrm>
            <a:off x="4472305" y="5920105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1382F47-711C-49AB-8728-5077E674A699}"/>
              </a:ext>
            </a:extLst>
          </p:cNvPr>
          <p:cNvCxnSpPr/>
          <p:nvPr/>
        </p:nvCxnSpPr>
        <p:spPr>
          <a:xfrm>
            <a:off x="8339455" y="5927492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461CFB8-8352-958F-88D2-2F2DE57E37C4}"/>
              </a:ext>
            </a:extLst>
          </p:cNvPr>
          <p:cNvSpPr txBox="1"/>
          <p:nvPr/>
        </p:nvSpPr>
        <p:spPr>
          <a:xfrm>
            <a:off x="8669679" y="3110252"/>
            <a:ext cx="25795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어플이 </a:t>
            </a:r>
            <a:r>
              <a:rPr lang="ko-KR" altLang="en-US" dirty="0" err="1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유료화된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정식 출시 이후 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리뷰 수 급감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현재 앱 내에서 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평가 및 리뷰 유도가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이루어지고 있지 않음을 확인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3BD98F-5393-E20E-36C3-376E5DBDA852}"/>
              </a:ext>
            </a:extLst>
          </p:cNvPr>
          <p:cNvSpPr txBox="1"/>
          <p:nvPr/>
        </p:nvSpPr>
        <p:spPr>
          <a:xfrm>
            <a:off x="901695" y="208377"/>
            <a:ext cx="2744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어플 사용 리뷰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7C70C7-9343-FF96-CB06-AA686A6FD82A}"/>
              </a:ext>
            </a:extLst>
          </p:cNvPr>
          <p:cNvSpPr txBox="1"/>
          <p:nvPr/>
        </p:nvSpPr>
        <p:spPr>
          <a:xfrm>
            <a:off x="605155" y="1324273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22.07 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정식 출시 이후 기준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E46A1C-D78C-FF9F-C95D-054F08FDA0F4}"/>
              </a:ext>
            </a:extLst>
          </p:cNvPr>
          <p:cNvSpPr txBox="1"/>
          <p:nvPr/>
        </p:nvSpPr>
        <p:spPr>
          <a:xfrm>
            <a:off x="1673561" y="5201950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총 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0/908</a:t>
            </a:r>
            <a:endParaRPr lang="ko-KR" altLang="en-US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203B68-CC2E-BBEB-657F-E5B0FFFE5375}"/>
              </a:ext>
            </a:extLst>
          </p:cNvPr>
          <p:cNvSpPr txBox="1"/>
          <p:nvPr/>
        </p:nvSpPr>
        <p:spPr>
          <a:xfrm>
            <a:off x="5651012" y="5270585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총 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5/1160</a:t>
            </a:r>
            <a:endParaRPr lang="ko-KR" altLang="en-US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B1449C8-E221-6920-27FC-CB013AEA7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178" y="2718498"/>
            <a:ext cx="2278254" cy="22718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4B4F4C-3C8A-BC33-6D37-75D97B3C30E2}"/>
              </a:ext>
            </a:extLst>
          </p:cNvPr>
          <p:cNvSpPr txBox="1"/>
          <p:nvPr/>
        </p:nvSpPr>
        <p:spPr>
          <a:xfrm>
            <a:off x="1886760" y="3677936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141138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8AC95A-1721-4799-A88C-8CFCB4FD8FCF}"/>
              </a:ext>
            </a:extLst>
          </p:cNvPr>
          <p:cNvSpPr/>
          <p:nvPr/>
        </p:nvSpPr>
        <p:spPr>
          <a:xfrm>
            <a:off x="0" y="88899"/>
            <a:ext cx="139700" cy="9016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196F41-4BC6-4EA3-B20D-DACD2E972834}"/>
              </a:ext>
            </a:extLst>
          </p:cNvPr>
          <p:cNvCxnSpPr>
            <a:cxnSpLocks/>
          </p:cNvCxnSpPr>
          <p:nvPr/>
        </p:nvCxnSpPr>
        <p:spPr>
          <a:xfrm>
            <a:off x="139700" y="6718300"/>
            <a:ext cx="9893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1B7B81-F6B6-4422-9181-E12FCFD1760D}"/>
              </a:ext>
            </a:extLst>
          </p:cNvPr>
          <p:cNvSpPr/>
          <p:nvPr/>
        </p:nvSpPr>
        <p:spPr>
          <a:xfrm rot="5400000">
            <a:off x="380997" y="-381000"/>
            <a:ext cx="139700" cy="9016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1E6BC0-8003-40D2-B20E-5FEF4DF6E2AB}"/>
              </a:ext>
            </a:extLst>
          </p:cNvPr>
          <p:cNvSpPr txBox="1"/>
          <p:nvPr/>
        </p:nvSpPr>
        <p:spPr>
          <a:xfrm>
            <a:off x="196472" y="172731"/>
            <a:ext cx="5725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1,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8BBC8B-4BC3-AE95-591B-E56BA277F87A}"/>
              </a:ext>
            </a:extLst>
          </p:cNvPr>
          <p:cNvSpPr txBox="1"/>
          <p:nvPr/>
        </p:nvSpPr>
        <p:spPr>
          <a:xfrm>
            <a:off x="901695" y="208377"/>
            <a:ext cx="2018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인지도 지표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2653892-20A0-BD5A-A6E7-478B3B0E4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80" y="1575045"/>
            <a:ext cx="11490037" cy="28663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35B5A2F-44DD-A115-CA18-35B3167CA45B}"/>
              </a:ext>
            </a:extLst>
          </p:cNvPr>
          <p:cNvSpPr txBox="1"/>
          <p:nvPr/>
        </p:nvSpPr>
        <p:spPr>
          <a:xfrm>
            <a:off x="3678509" y="4959789"/>
            <a:ext cx="48349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네이버 키워드 도구에서 제공하는 검색 수를 바탕으로 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algn="ctr"/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네이버에 </a:t>
            </a:r>
            <a:r>
              <a:rPr lang="ko-KR" altLang="en-US" b="1" dirty="0" err="1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식단관리어플</a:t>
            </a:r>
            <a:r>
              <a:rPr lang="en-US" altLang="ko-KR" b="1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, </a:t>
            </a:r>
            <a:r>
              <a:rPr lang="ko-KR" altLang="en-US" b="1" dirty="0" err="1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식단어플</a:t>
            </a:r>
            <a:r>
              <a:rPr lang="en-US" altLang="ko-KR" b="1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,</a:t>
            </a:r>
            <a:r>
              <a:rPr lang="ko-KR" altLang="en-US" b="1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</a:t>
            </a:r>
            <a:r>
              <a:rPr lang="ko-KR" altLang="en-US" b="1" dirty="0" err="1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다이어트어플</a:t>
            </a:r>
            <a:r>
              <a:rPr lang="ko-KR" altLang="en-US" b="1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검색 시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algn="ctr"/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스프린트의 노출 정도 파악</a:t>
            </a:r>
          </a:p>
        </p:txBody>
      </p:sp>
    </p:spTree>
    <p:extLst>
      <p:ext uri="{BB962C8B-B14F-4D97-AF65-F5344CB8AC3E}">
        <p14:creationId xmlns:p14="http://schemas.microsoft.com/office/powerpoint/2010/main" val="375865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8AC95A-1721-4799-A88C-8CFCB4FD8FCF}"/>
              </a:ext>
            </a:extLst>
          </p:cNvPr>
          <p:cNvSpPr/>
          <p:nvPr/>
        </p:nvSpPr>
        <p:spPr>
          <a:xfrm>
            <a:off x="0" y="88899"/>
            <a:ext cx="139700" cy="9016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196F41-4BC6-4EA3-B20D-DACD2E972834}"/>
              </a:ext>
            </a:extLst>
          </p:cNvPr>
          <p:cNvCxnSpPr>
            <a:cxnSpLocks/>
          </p:cNvCxnSpPr>
          <p:nvPr/>
        </p:nvCxnSpPr>
        <p:spPr>
          <a:xfrm>
            <a:off x="139700" y="6718300"/>
            <a:ext cx="9893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1B7B81-F6B6-4422-9181-E12FCFD1760D}"/>
              </a:ext>
            </a:extLst>
          </p:cNvPr>
          <p:cNvSpPr/>
          <p:nvPr/>
        </p:nvSpPr>
        <p:spPr>
          <a:xfrm rot="5400000">
            <a:off x="380997" y="-381000"/>
            <a:ext cx="139700" cy="9016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1E6BC0-8003-40D2-B20E-5FEF4DF6E2AB}"/>
              </a:ext>
            </a:extLst>
          </p:cNvPr>
          <p:cNvSpPr txBox="1"/>
          <p:nvPr/>
        </p:nvSpPr>
        <p:spPr>
          <a:xfrm>
            <a:off x="196472" y="172731"/>
            <a:ext cx="5725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1,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8BBC8B-4BC3-AE95-591B-E56BA277F87A}"/>
              </a:ext>
            </a:extLst>
          </p:cNvPr>
          <p:cNvSpPr txBox="1"/>
          <p:nvPr/>
        </p:nvSpPr>
        <p:spPr>
          <a:xfrm>
            <a:off x="901695" y="208377"/>
            <a:ext cx="2036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인지도 조사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A575E7-7AD9-5E5D-7D06-3E4269490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28" y="1419136"/>
            <a:ext cx="3709484" cy="36680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9776D0-FD42-1A8E-3D79-095B38865087}"/>
              </a:ext>
            </a:extLst>
          </p:cNvPr>
          <p:cNvSpPr txBox="1"/>
          <p:nvPr/>
        </p:nvSpPr>
        <p:spPr>
          <a:xfrm>
            <a:off x="800368" y="5337566"/>
            <a:ext cx="28200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1050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개 페이지 중 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algn="ctr"/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스프린트가 언급된 페이지 </a:t>
            </a:r>
            <a:r>
              <a:rPr lang="en-US" altLang="ko-KR" b="1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15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개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algn="ctr"/>
            <a:r>
              <a:rPr lang="en-US" altLang="ko-KR" b="1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1.5%</a:t>
            </a:r>
            <a:endParaRPr lang="ko-KR" altLang="en-US" b="1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7179A79-AD1E-2C2B-7859-FF0EF27B1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562" y="1114414"/>
            <a:ext cx="3392876" cy="39944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2D64EB-21D2-381F-B02F-E5E8E15E8065}"/>
              </a:ext>
            </a:extLst>
          </p:cNvPr>
          <p:cNvSpPr txBox="1"/>
          <p:nvPr/>
        </p:nvSpPr>
        <p:spPr>
          <a:xfrm>
            <a:off x="4742905" y="5337566"/>
            <a:ext cx="27061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1050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개 페이지 중 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algn="ctr"/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스프린트가 언급된 페이지 </a:t>
            </a:r>
            <a:r>
              <a:rPr lang="en-US" altLang="ko-KR" b="1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3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개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algn="ctr"/>
            <a:r>
              <a:rPr lang="en-US" altLang="ko-KR" b="1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0.2%</a:t>
            </a:r>
            <a:endParaRPr lang="ko-KR" altLang="en-US" b="1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7E4466-683D-F5DD-E75B-A644098ACE12}"/>
              </a:ext>
            </a:extLst>
          </p:cNvPr>
          <p:cNvSpPr txBox="1"/>
          <p:nvPr/>
        </p:nvSpPr>
        <p:spPr>
          <a:xfrm>
            <a:off x="8597009" y="5327277"/>
            <a:ext cx="28200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1050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개 페이지 중 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algn="ctr"/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스프린트가 언급된 페이지 </a:t>
            </a:r>
            <a:r>
              <a:rPr lang="en-US" altLang="ko-KR" b="1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21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개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algn="ctr"/>
            <a:r>
              <a:rPr lang="en-US" altLang="ko-KR" b="1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2%</a:t>
            </a:r>
            <a:endParaRPr lang="ko-KR" altLang="en-US" b="1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E080407-E703-5AF6-6EC0-1ACC17250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888" y="1419136"/>
            <a:ext cx="3760246" cy="373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7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8AC95A-1721-4799-A88C-8CFCB4FD8FCF}"/>
              </a:ext>
            </a:extLst>
          </p:cNvPr>
          <p:cNvSpPr/>
          <p:nvPr/>
        </p:nvSpPr>
        <p:spPr>
          <a:xfrm>
            <a:off x="0" y="88899"/>
            <a:ext cx="139700" cy="9016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196F41-4BC6-4EA3-B20D-DACD2E972834}"/>
              </a:ext>
            </a:extLst>
          </p:cNvPr>
          <p:cNvCxnSpPr>
            <a:cxnSpLocks/>
          </p:cNvCxnSpPr>
          <p:nvPr/>
        </p:nvCxnSpPr>
        <p:spPr>
          <a:xfrm>
            <a:off x="139700" y="6718300"/>
            <a:ext cx="9893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1B7B81-F6B6-4422-9181-E12FCFD1760D}"/>
              </a:ext>
            </a:extLst>
          </p:cNvPr>
          <p:cNvSpPr/>
          <p:nvPr/>
        </p:nvSpPr>
        <p:spPr>
          <a:xfrm rot="5400000">
            <a:off x="380997" y="-381000"/>
            <a:ext cx="139700" cy="9016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1E6BC0-8003-40D2-B20E-5FEF4DF6E2AB}"/>
              </a:ext>
            </a:extLst>
          </p:cNvPr>
          <p:cNvSpPr txBox="1"/>
          <p:nvPr/>
        </p:nvSpPr>
        <p:spPr>
          <a:xfrm>
            <a:off x="196472" y="172731"/>
            <a:ext cx="5725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1,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8BBC8B-4BC3-AE95-591B-E56BA277F87A}"/>
              </a:ext>
            </a:extLst>
          </p:cNvPr>
          <p:cNvSpPr txBox="1"/>
          <p:nvPr/>
        </p:nvSpPr>
        <p:spPr>
          <a:xfrm>
            <a:off x="901695" y="208377"/>
            <a:ext cx="3589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인스타그램 태그 검색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8CC4829-684C-FBE7-5E77-2B7EBA8A8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95" y="1108366"/>
            <a:ext cx="4826156" cy="43641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21FA60-3810-ACE0-54DF-5917210A458F}"/>
              </a:ext>
            </a:extLst>
          </p:cNvPr>
          <p:cNvSpPr txBox="1"/>
          <p:nvPr/>
        </p:nvSpPr>
        <p:spPr>
          <a:xfrm>
            <a:off x="1587818" y="5578766"/>
            <a:ext cx="366478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#</a:t>
            </a:r>
            <a:r>
              <a:rPr lang="ko-KR" altLang="en-US" b="1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스프린트 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검색 시 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algn="ctr"/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동명의 다른 태그들만 노출되는 것을 확인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algn="ctr"/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(+ </a:t>
            </a:r>
            <a:r>
              <a:rPr lang="en-US" altLang="ko-KR" b="1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#</a:t>
            </a:r>
            <a:r>
              <a:rPr lang="ko-KR" altLang="en-US" b="1" dirty="0" err="1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스프린트어플</a:t>
            </a:r>
            <a:r>
              <a:rPr lang="ko-KR" altLang="en-US" b="1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검색 결과 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1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건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)</a:t>
            </a:r>
          </a:p>
          <a:p>
            <a:pPr algn="ctr"/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algn="ctr"/>
            <a:endParaRPr lang="ko-KR" altLang="en-US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99958F7-D03A-D49E-207C-BF0D6AAB7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151" y="1108366"/>
            <a:ext cx="4826154" cy="43981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9F47609-9463-4321-022E-58D26C99DB46}"/>
              </a:ext>
            </a:extLst>
          </p:cNvPr>
          <p:cNvSpPr txBox="1"/>
          <p:nvPr/>
        </p:nvSpPr>
        <p:spPr>
          <a:xfrm>
            <a:off x="6939398" y="5578766"/>
            <a:ext cx="36407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#</a:t>
            </a:r>
            <a:r>
              <a:rPr lang="ko-KR" altLang="en-US" b="1" dirty="0" err="1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스프린트앱</a:t>
            </a:r>
            <a:r>
              <a:rPr lang="ko-KR" altLang="en-US" b="1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검색 시 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51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건의 게시글 확인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algn="ctr"/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그러나 스프린트 정시 출시 이후 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algn="ctr"/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게시글 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0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건</a:t>
            </a:r>
          </a:p>
        </p:txBody>
      </p:sp>
    </p:spTree>
    <p:extLst>
      <p:ext uri="{BB962C8B-B14F-4D97-AF65-F5344CB8AC3E}">
        <p14:creationId xmlns:p14="http://schemas.microsoft.com/office/powerpoint/2010/main" val="390256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8AC95A-1721-4799-A88C-8CFCB4FD8FCF}"/>
              </a:ext>
            </a:extLst>
          </p:cNvPr>
          <p:cNvSpPr/>
          <p:nvPr/>
        </p:nvSpPr>
        <p:spPr>
          <a:xfrm>
            <a:off x="0" y="88899"/>
            <a:ext cx="139700" cy="9016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196F41-4BC6-4EA3-B20D-DACD2E972834}"/>
              </a:ext>
            </a:extLst>
          </p:cNvPr>
          <p:cNvCxnSpPr>
            <a:cxnSpLocks/>
          </p:cNvCxnSpPr>
          <p:nvPr/>
        </p:nvCxnSpPr>
        <p:spPr>
          <a:xfrm>
            <a:off x="139700" y="6718300"/>
            <a:ext cx="9893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1B7B81-F6B6-4422-9181-E12FCFD1760D}"/>
              </a:ext>
            </a:extLst>
          </p:cNvPr>
          <p:cNvSpPr/>
          <p:nvPr/>
        </p:nvSpPr>
        <p:spPr>
          <a:xfrm rot="5400000">
            <a:off x="380997" y="-381000"/>
            <a:ext cx="139700" cy="9016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EECBD8-2EF5-48AF-B0BB-713471950DBB}"/>
              </a:ext>
            </a:extLst>
          </p:cNvPr>
          <p:cNvSpPr txBox="1"/>
          <p:nvPr/>
        </p:nvSpPr>
        <p:spPr>
          <a:xfrm>
            <a:off x="901695" y="208377"/>
            <a:ext cx="269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spc="-150" dirty="0">
                <a:solidFill>
                  <a:srgbClr val="554F4D"/>
                </a:solidFill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1E6BC0-8003-40D2-B20E-5FEF4DF6E2AB}"/>
              </a:ext>
            </a:extLst>
          </p:cNvPr>
          <p:cNvSpPr txBox="1"/>
          <p:nvPr/>
        </p:nvSpPr>
        <p:spPr>
          <a:xfrm>
            <a:off x="196472" y="172731"/>
            <a:ext cx="5725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1,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9EA4F3-0D5F-49D0-B263-6EF9AFAD73A9}"/>
              </a:ext>
            </a:extLst>
          </p:cNvPr>
          <p:cNvSpPr/>
          <p:nvPr/>
        </p:nvSpPr>
        <p:spPr>
          <a:xfrm>
            <a:off x="457200" y="1594884"/>
            <a:ext cx="3434316" cy="3434316"/>
          </a:xfrm>
          <a:prstGeom prst="ellipse">
            <a:avLst/>
          </a:prstGeom>
          <a:solidFill>
            <a:srgbClr val="E8D6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90614C5-1C92-4417-A7A1-5ADB6C1C4605}"/>
              </a:ext>
            </a:extLst>
          </p:cNvPr>
          <p:cNvSpPr/>
          <p:nvPr/>
        </p:nvSpPr>
        <p:spPr>
          <a:xfrm>
            <a:off x="4378842" y="1594884"/>
            <a:ext cx="3434316" cy="343431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7550FE2-45C7-4FFD-BE51-5F209B71D9B5}"/>
              </a:ext>
            </a:extLst>
          </p:cNvPr>
          <p:cNvSpPr/>
          <p:nvPr/>
        </p:nvSpPr>
        <p:spPr>
          <a:xfrm>
            <a:off x="8300484" y="1594884"/>
            <a:ext cx="3434316" cy="343431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B2B426A-7DF6-98B8-F34F-55A13243D2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73" y="2269415"/>
            <a:ext cx="2319168" cy="23191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87ED0B4-6807-282A-7180-FF2589E847E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060" y="2235102"/>
            <a:ext cx="2153880" cy="215388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B3BB8EA-7008-E3DD-6487-A56022A1743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357" y="2269415"/>
            <a:ext cx="2295119" cy="22951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04FD336-2A92-1317-A2C5-37B8223D517A}"/>
              </a:ext>
            </a:extLst>
          </p:cNvPr>
          <p:cNvSpPr txBox="1"/>
          <p:nvPr/>
        </p:nvSpPr>
        <p:spPr>
          <a:xfrm>
            <a:off x="1455250" y="5263114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사용 리뷰 감소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5D2754-586A-331A-BDFD-10F998E5F37C}"/>
              </a:ext>
            </a:extLst>
          </p:cNvPr>
          <p:cNvSpPr txBox="1"/>
          <p:nvPr/>
        </p:nvSpPr>
        <p:spPr>
          <a:xfrm>
            <a:off x="4958512" y="5263114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소셜 미디어 내 언급 없음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C5039A-10DF-67F3-8FC4-869E826C7EB7}"/>
              </a:ext>
            </a:extLst>
          </p:cNvPr>
          <p:cNvSpPr txBox="1"/>
          <p:nvPr/>
        </p:nvSpPr>
        <p:spPr>
          <a:xfrm>
            <a:off x="8793973" y="5263114"/>
            <a:ext cx="2815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검색 엔진 내 노출 빈도수 적음 </a:t>
            </a:r>
          </a:p>
        </p:txBody>
      </p:sp>
    </p:spTree>
    <p:extLst>
      <p:ext uri="{BB962C8B-B14F-4D97-AF65-F5344CB8AC3E}">
        <p14:creationId xmlns:p14="http://schemas.microsoft.com/office/powerpoint/2010/main" val="33846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5AB911D-4526-4D44-8AC5-8CA3FFC1C2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CA26A66-EFB6-4A5C-9878-5AAAE028E7EE}"/>
              </a:ext>
            </a:extLst>
          </p:cNvPr>
          <p:cNvCxnSpPr/>
          <p:nvPr/>
        </p:nvCxnSpPr>
        <p:spPr>
          <a:xfrm>
            <a:off x="609600" y="901700"/>
            <a:ext cx="548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EF35CCD-D676-4109-AF4D-95299A224503}"/>
              </a:ext>
            </a:extLst>
          </p:cNvPr>
          <p:cNvSpPr txBox="1"/>
          <p:nvPr/>
        </p:nvSpPr>
        <p:spPr>
          <a:xfrm>
            <a:off x="1320900" y="418068"/>
            <a:ext cx="363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서울남산 장체 L" panose="02020503020101020101" pitchFamily="18" charset="-127"/>
              </a:rPr>
              <a:t>a Table of Contents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j-lt"/>
              <a:ea typeface="서울남산 장체 L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7864E8-13B8-4523-B378-47451F80EFB9}"/>
              </a:ext>
            </a:extLst>
          </p:cNvPr>
          <p:cNvSpPr txBox="1"/>
          <p:nvPr/>
        </p:nvSpPr>
        <p:spPr>
          <a:xfrm>
            <a:off x="901700" y="2211010"/>
            <a:ext cx="410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28FC51-BC05-4F2C-A255-2113C9BFB744}"/>
              </a:ext>
            </a:extLst>
          </p:cNvPr>
          <p:cNvSpPr txBox="1"/>
          <p:nvPr/>
        </p:nvSpPr>
        <p:spPr>
          <a:xfrm>
            <a:off x="1627060" y="2272565"/>
            <a:ext cx="2771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bg1">
                    <a:lumMod val="9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기업 분석  </a:t>
            </a:r>
            <a:r>
              <a:rPr lang="en-US" altLang="ko-KR" sz="2800" spc="-300" dirty="0">
                <a:solidFill>
                  <a:schemeClr val="bg1">
                    <a:lumMod val="9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&amp;  </a:t>
            </a:r>
            <a:r>
              <a:rPr lang="ko-KR" altLang="en-US" sz="2800" spc="-300" dirty="0">
                <a:solidFill>
                  <a:schemeClr val="bg1">
                    <a:lumMod val="9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어플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9A108-AD50-4675-8D4F-C484D9ADAC00}"/>
              </a:ext>
            </a:extLst>
          </p:cNvPr>
          <p:cNvSpPr txBox="1"/>
          <p:nvPr/>
        </p:nvSpPr>
        <p:spPr>
          <a:xfrm>
            <a:off x="850900" y="3487588"/>
            <a:ext cx="410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2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70695E-D2D5-44BA-AEFC-0FFC1103690A}"/>
              </a:ext>
            </a:extLst>
          </p:cNvPr>
          <p:cNvSpPr txBox="1"/>
          <p:nvPr/>
        </p:nvSpPr>
        <p:spPr>
          <a:xfrm>
            <a:off x="1627060" y="3549143"/>
            <a:ext cx="2885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bg1">
                    <a:lumMod val="9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시장 분석 </a:t>
            </a:r>
            <a:r>
              <a:rPr lang="en-US" altLang="ko-KR" sz="2800" spc="-300" dirty="0">
                <a:solidFill>
                  <a:schemeClr val="bg1">
                    <a:lumMod val="9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&amp; </a:t>
            </a:r>
            <a:r>
              <a:rPr lang="ko-KR" altLang="en-US" sz="2800" spc="-300" dirty="0">
                <a:solidFill>
                  <a:schemeClr val="bg1">
                    <a:lumMod val="9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경쟁사 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E9614E-6ED2-488A-8EFB-3BDD76E13C6A}"/>
              </a:ext>
            </a:extLst>
          </p:cNvPr>
          <p:cNvSpPr txBox="1"/>
          <p:nvPr/>
        </p:nvSpPr>
        <p:spPr>
          <a:xfrm>
            <a:off x="850900" y="4764166"/>
            <a:ext cx="410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C62CFA-79B6-4CB0-A2AC-4D85785785E9}"/>
              </a:ext>
            </a:extLst>
          </p:cNvPr>
          <p:cNvSpPr txBox="1"/>
          <p:nvPr/>
        </p:nvSpPr>
        <p:spPr>
          <a:xfrm>
            <a:off x="1627060" y="4825721"/>
            <a:ext cx="1805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bg1">
                    <a:lumMod val="9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결론 및 방향성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A7EC0D-1791-42EE-80A6-52916561B42D}"/>
              </a:ext>
            </a:extLst>
          </p:cNvPr>
          <p:cNvSpPr txBox="1"/>
          <p:nvPr/>
        </p:nvSpPr>
        <p:spPr>
          <a:xfrm>
            <a:off x="609600" y="294189"/>
            <a:ext cx="900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21787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BE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740CD0E-411C-4219-AEC2-09404212AC95}"/>
              </a:ext>
            </a:extLst>
          </p:cNvPr>
          <p:cNvSpPr/>
          <p:nvPr/>
        </p:nvSpPr>
        <p:spPr>
          <a:xfrm>
            <a:off x="2870529" y="3075710"/>
            <a:ext cx="6450933" cy="10549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E2B5A3-CE64-4096-86F1-C2BBB4D2EDBF}"/>
              </a:ext>
            </a:extLst>
          </p:cNvPr>
          <p:cNvSpPr txBox="1"/>
          <p:nvPr/>
        </p:nvSpPr>
        <p:spPr>
          <a:xfrm>
            <a:off x="1996565" y="2191650"/>
            <a:ext cx="81988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spc="-300" dirty="0">
                <a:solidFill>
                  <a:schemeClr val="bg1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결론</a:t>
            </a:r>
            <a:r>
              <a:rPr lang="en-US" altLang="ko-KR" sz="6000" b="1" spc="-300" dirty="0">
                <a:solidFill>
                  <a:schemeClr val="bg1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,</a:t>
            </a:r>
          </a:p>
          <a:p>
            <a:pPr algn="ctr"/>
            <a:r>
              <a:rPr lang="ko-KR" altLang="en-US" sz="6000" b="1" spc="-300" dirty="0">
                <a:solidFill>
                  <a:schemeClr val="bg1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마케팅이 멈춰 있다</a:t>
            </a:r>
            <a:endParaRPr lang="en-US" altLang="ko-KR" sz="6000" b="1" spc="-300" dirty="0">
              <a:solidFill>
                <a:schemeClr val="bg1"/>
              </a:solidFill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945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64AF9E7-E245-42FB-8052-5E621F37C1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B419100-98A4-4AFD-96BA-432981ECB532}"/>
              </a:ext>
            </a:extLst>
          </p:cNvPr>
          <p:cNvSpPr/>
          <p:nvPr/>
        </p:nvSpPr>
        <p:spPr>
          <a:xfrm>
            <a:off x="540083" y="3848242"/>
            <a:ext cx="5555917" cy="11301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A83D5A-CB84-4743-AEA5-9C531B414F64}"/>
              </a:ext>
            </a:extLst>
          </p:cNvPr>
          <p:cNvSpPr/>
          <p:nvPr/>
        </p:nvSpPr>
        <p:spPr>
          <a:xfrm>
            <a:off x="540084" y="2104246"/>
            <a:ext cx="2340000" cy="1743996"/>
          </a:xfrm>
          <a:prstGeom prst="rect">
            <a:avLst/>
          </a:prstGeom>
          <a:solidFill>
            <a:srgbClr val="4F7B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526F0FF-F9A3-4C7F-9354-F8CB6881AA76}"/>
              </a:ext>
            </a:extLst>
          </p:cNvPr>
          <p:cNvCxnSpPr/>
          <p:nvPr/>
        </p:nvCxnSpPr>
        <p:spPr>
          <a:xfrm>
            <a:off x="540084" y="5181600"/>
            <a:ext cx="116519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C775BF9-1A88-4904-8029-21EA94648A60}"/>
              </a:ext>
            </a:extLst>
          </p:cNvPr>
          <p:cNvSpPr txBox="1"/>
          <p:nvPr/>
        </p:nvSpPr>
        <p:spPr>
          <a:xfrm flipH="1">
            <a:off x="718818" y="2318404"/>
            <a:ext cx="1556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</a:rPr>
              <a:t>Part 2, 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9A7427-742C-797B-DF2E-F51666786D55}"/>
              </a:ext>
            </a:extLst>
          </p:cNvPr>
          <p:cNvSpPr txBox="1"/>
          <p:nvPr/>
        </p:nvSpPr>
        <p:spPr>
          <a:xfrm>
            <a:off x="718819" y="4090153"/>
            <a:ext cx="3935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accent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시장 분석 </a:t>
            </a:r>
            <a:r>
              <a:rPr lang="en-US" altLang="ko-KR" sz="3600" spc="-300" dirty="0">
                <a:solidFill>
                  <a:schemeClr val="accent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&amp; </a:t>
            </a:r>
            <a:r>
              <a:rPr lang="ko-KR" altLang="en-US" sz="3600" spc="-300" dirty="0">
                <a:solidFill>
                  <a:schemeClr val="accent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경쟁사 분석</a:t>
            </a:r>
            <a:r>
              <a:rPr lang="en-US" altLang="ko-KR" sz="3600" spc="-300" dirty="0">
                <a:solidFill>
                  <a:schemeClr val="accent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</a:t>
            </a:r>
            <a:endParaRPr lang="ko-KR" altLang="en-US" sz="3600" spc="-300" dirty="0">
              <a:solidFill>
                <a:schemeClr val="accent1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85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8AC95A-1721-4799-A88C-8CFCB4FD8FCF}"/>
              </a:ext>
            </a:extLst>
          </p:cNvPr>
          <p:cNvSpPr/>
          <p:nvPr/>
        </p:nvSpPr>
        <p:spPr>
          <a:xfrm>
            <a:off x="0" y="88899"/>
            <a:ext cx="139700" cy="9016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196F41-4BC6-4EA3-B20D-DACD2E972834}"/>
              </a:ext>
            </a:extLst>
          </p:cNvPr>
          <p:cNvCxnSpPr>
            <a:cxnSpLocks/>
          </p:cNvCxnSpPr>
          <p:nvPr/>
        </p:nvCxnSpPr>
        <p:spPr>
          <a:xfrm>
            <a:off x="139700" y="6718300"/>
            <a:ext cx="9893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1B7B81-F6B6-4422-9181-E12FCFD1760D}"/>
              </a:ext>
            </a:extLst>
          </p:cNvPr>
          <p:cNvSpPr/>
          <p:nvPr/>
        </p:nvSpPr>
        <p:spPr>
          <a:xfrm rot="5400000">
            <a:off x="380997" y="-381000"/>
            <a:ext cx="139700" cy="9016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1E6BC0-8003-40D2-B20E-5FEF4DF6E2AB}"/>
              </a:ext>
            </a:extLst>
          </p:cNvPr>
          <p:cNvSpPr txBox="1"/>
          <p:nvPr/>
        </p:nvSpPr>
        <p:spPr>
          <a:xfrm>
            <a:off x="196472" y="172731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2,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9970782-96A1-4A02-BDEA-0512E0D7276D}"/>
              </a:ext>
            </a:extLst>
          </p:cNvPr>
          <p:cNvSpPr/>
          <p:nvPr/>
        </p:nvSpPr>
        <p:spPr>
          <a:xfrm>
            <a:off x="605155" y="1144083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28A4F92-B29C-418D-BCC4-75536248D2E6}"/>
              </a:ext>
            </a:extLst>
          </p:cNvPr>
          <p:cNvCxnSpPr/>
          <p:nvPr/>
        </p:nvCxnSpPr>
        <p:spPr>
          <a:xfrm>
            <a:off x="605155" y="1153314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603D3F2-21F6-45DA-8D24-EBAF5ADBBD2C}"/>
              </a:ext>
            </a:extLst>
          </p:cNvPr>
          <p:cNvSpPr txBox="1"/>
          <p:nvPr/>
        </p:nvSpPr>
        <p:spPr>
          <a:xfrm>
            <a:off x="1414641" y="1330892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accent1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다이어트 시장 규모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2ECEDE3-D9DF-4578-862F-6D548D43E5CC}"/>
              </a:ext>
            </a:extLst>
          </p:cNvPr>
          <p:cNvSpPr/>
          <p:nvPr/>
        </p:nvSpPr>
        <p:spPr>
          <a:xfrm>
            <a:off x="4472305" y="1155558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9AAF7CF-6B51-4194-B080-089F2F9E8DA6}"/>
              </a:ext>
            </a:extLst>
          </p:cNvPr>
          <p:cNvCxnSpPr/>
          <p:nvPr/>
        </p:nvCxnSpPr>
        <p:spPr>
          <a:xfrm>
            <a:off x="4472305" y="1164789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71385FE-CE41-466D-943C-77EE9AA73129}"/>
              </a:ext>
            </a:extLst>
          </p:cNvPr>
          <p:cNvSpPr/>
          <p:nvPr/>
        </p:nvSpPr>
        <p:spPr>
          <a:xfrm>
            <a:off x="8339455" y="1167033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7863F41-97A4-4854-8667-44F887E1FBFE}"/>
              </a:ext>
            </a:extLst>
          </p:cNvPr>
          <p:cNvCxnSpPr/>
          <p:nvPr/>
        </p:nvCxnSpPr>
        <p:spPr>
          <a:xfrm>
            <a:off x="8339455" y="1176264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80115C1B-B91F-450F-A27C-DAD83222A6FE}"/>
              </a:ext>
            </a:extLst>
          </p:cNvPr>
          <p:cNvCxnSpPr/>
          <p:nvPr/>
        </p:nvCxnSpPr>
        <p:spPr>
          <a:xfrm>
            <a:off x="605155" y="5312359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A770A010-BAFC-4697-B741-8EE8D0FDD972}"/>
              </a:ext>
            </a:extLst>
          </p:cNvPr>
          <p:cNvCxnSpPr/>
          <p:nvPr/>
        </p:nvCxnSpPr>
        <p:spPr>
          <a:xfrm>
            <a:off x="4472305" y="5319746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1382F47-711C-49AB-8728-5077E674A699}"/>
              </a:ext>
            </a:extLst>
          </p:cNvPr>
          <p:cNvCxnSpPr/>
          <p:nvPr/>
        </p:nvCxnSpPr>
        <p:spPr>
          <a:xfrm>
            <a:off x="8339455" y="5327133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9" name="차트 68">
            <a:extLst>
              <a:ext uri="{FF2B5EF4-FFF2-40B4-BE49-F238E27FC236}">
                <a16:creationId xmlns:a16="http://schemas.microsoft.com/office/drawing/2014/main" id="{DAAA9025-DB94-4356-B7A3-C4F0A2F487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6473251"/>
              </p:ext>
            </p:extLst>
          </p:nvPr>
        </p:nvGraphicFramePr>
        <p:xfrm>
          <a:off x="3282" y="2024134"/>
          <a:ext cx="4416425" cy="29442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4D31349-E368-E242-5414-18D96E42DD88}"/>
              </a:ext>
            </a:extLst>
          </p:cNvPr>
          <p:cNvSpPr txBox="1"/>
          <p:nvPr/>
        </p:nvSpPr>
        <p:spPr>
          <a:xfrm>
            <a:off x="901695" y="208377"/>
            <a:ext cx="1595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시장분석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B3CF38-E572-6328-83E9-09D8820587B8}"/>
              </a:ext>
            </a:extLst>
          </p:cNvPr>
          <p:cNvSpPr txBox="1"/>
          <p:nvPr/>
        </p:nvSpPr>
        <p:spPr>
          <a:xfrm>
            <a:off x="1602228" y="3173242"/>
            <a:ext cx="1245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총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algn="ctr"/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7</a:t>
            </a:r>
            <a:r>
              <a:rPr lang="ko-KR" altLang="en-US" sz="1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조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6000</a:t>
            </a:r>
            <a:r>
              <a:rPr lang="ko-KR" altLang="en-US" sz="1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억원</a:t>
            </a:r>
            <a:endParaRPr lang="ko-KR" altLang="en-US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F0BB11EF-93F4-D0F4-7269-163827878C6E}"/>
              </a:ext>
            </a:extLst>
          </p:cNvPr>
          <p:cNvSpPr txBox="1"/>
          <p:nvPr/>
        </p:nvSpPr>
        <p:spPr>
          <a:xfrm>
            <a:off x="2848082" y="4943027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자료 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: 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풀무원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0364E9-00DB-4FC3-BED1-0012E0E990A8}"/>
              </a:ext>
            </a:extLst>
          </p:cNvPr>
          <p:cNvSpPr txBox="1"/>
          <p:nvPr/>
        </p:nvSpPr>
        <p:spPr>
          <a:xfrm>
            <a:off x="8446485" y="1342367"/>
            <a:ext cx="3204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accent1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네이버 연간 다이어트 키워드 </a:t>
            </a:r>
            <a:r>
              <a:rPr lang="ko-KR" altLang="en-US" spc="-150" dirty="0" err="1">
                <a:solidFill>
                  <a:schemeClr val="accent1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검색량</a:t>
            </a:r>
            <a:r>
              <a:rPr lang="ko-KR" altLang="en-US" spc="-150" dirty="0">
                <a:solidFill>
                  <a:schemeClr val="accent1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 추이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262D11-0C65-A5DF-2955-3090A6F0C185}"/>
              </a:ext>
            </a:extLst>
          </p:cNvPr>
          <p:cNvSpPr txBox="1"/>
          <p:nvPr/>
        </p:nvSpPr>
        <p:spPr>
          <a:xfrm>
            <a:off x="5206485" y="1330892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accent1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국내 고도비만율 추이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DE9A977-4783-0854-794A-EECC941A4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799" y="2301003"/>
            <a:ext cx="3209009" cy="255992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4BF6030-3C6D-2DA5-17FC-A28395A90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518" y="2062367"/>
            <a:ext cx="3481874" cy="193384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F16359D-0CFC-8007-E2F5-71F7B42E1A88}"/>
              </a:ext>
            </a:extLst>
          </p:cNvPr>
          <p:cNvSpPr txBox="1"/>
          <p:nvPr/>
        </p:nvSpPr>
        <p:spPr>
          <a:xfrm>
            <a:off x="8381102" y="4132067"/>
            <a:ext cx="315670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네이버  </a:t>
            </a:r>
            <a:r>
              <a:rPr lang="en-US" altLang="ko-KR" sz="1400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‘</a:t>
            </a:r>
            <a:r>
              <a:rPr lang="ko-KR" altLang="en-US" sz="1400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다이어트</a:t>
            </a:r>
            <a:r>
              <a:rPr lang="en-US" altLang="ko-KR" sz="1400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＇</a:t>
            </a:r>
            <a:r>
              <a:rPr lang="ko-KR" altLang="en-US" sz="1400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단일 키워드검색 기준</a:t>
            </a:r>
            <a:endParaRPr lang="en-US" altLang="ko-KR" sz="1400" spc="-150" dirty="0">
              <a:solidFill>
                <a:srgbClr val="554F4D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algn="l"/>
            <a:r>
              <a:rPr lang="ko-KR" altLang="en-US" sz="1400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월별 검색 량 차이가 존재하나 월 평균 십만건의 조회수</a:t>
            </a:r>
            <a:endParaRPr lang="en-US" altLang="ko-KR" sz="1400" spc="-150" dirty="0">
              <a:solidFill>
                <a:srgbClr val="554F4D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algn="l"/>
            <a:endParaRPr lang="en-US" altLang="ko-KR" sz="1400" spc="-150" dirty="0">
              <a:solidFill>
                <a:srgbClr val="554F4D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algn="l"/>
            <a:r>
              <a:rPr lang="ko-KR" altLang="en-US" sz="1400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다이어트 관련  </a:t>
            </a:r>
            <a:r>
              <a:rPr lang="en-US" altLang="ko-KR" sz="1400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200</a:t>
            </a:r>
            <a:r>
              <a:rPr lang="ko-KR" altLang="en-US" sz="1400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여개의</a:t>
            </a:r>
            <a:r>
              <a:rPr lang="en-US" altLang="ko-KR" sz="1400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</a:t>
            </a:r>
            <a:r>
              <a:rPr lang="ko-KR" altLang="en-US" sz="1400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키워드들의 </a:t>
            </a:r>
            <a:endParaRPr lang="en-US" altLang="ko-KR" sz="1400" spc="-150" dirty="0">
              <a:solidFill>
                <a:srgbClr val="554F4D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algn="l"/>
            <a:r>
              <a:rPr lang="ko-KR" altLang="en-US" sz="1400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월 평균 검색 량은 약 </a:t>
            </a:r>
            <a:r>
              <a:rPr lang="en-US" altLang="ko-KR" sz="1400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12,560,000</a:t>
            </a:r>
            <a:r>
              <a:rPr lang="ko-KR" altLang="en-US" sz="1400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건 </a:t>
            </a:r>
            <a:endParaRPr lang="en-US" altLang="ko-KR" sz="1100" spc="-150" dirty="0">
              <a:solidFill>
                <a:srgbClr val="554F4D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0F0EFE-FD5B-8BF1-A2DE-AC5C6CFE4192}"/>
              </a:ext>
            </a:extLst>
          </p:cNvPr>
          <p:cNvSpPr txBox="1"/>
          <p:nvPr/>
        </p:nvSpPr>
        <p:spPr>
          <a:xfrm>
            <a:off x="299369" y="5702442"/>
            <a:ext cx="11585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결론  </a:t>
            </a:r>
            <a:r>
              <a:rPr lang="en-US" altLang="ko-KR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:  </a:t>
            </a:r>
            <a:r>
              <a:rPr lang="ko-KR" altLang="en-US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통계</a:t>
            </a:r>
            <a:r>
              <a:rPr lang="en-US" altLang="ko-KR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, </a:t>
            </a:r>
            <a:r>
              <a:rPr lang="ko-KR" altLang="en-US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뉴스</a:t>
            </a:r>
            <a:r>
              <a:rPr lang="en-US" altLang="ko-KR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, </a:t>
            </a:r>
            <a:r>
              <a:rPr lang="ko-KR" altLang="en-US" spc="-150" dirty="0" err="1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검색량을</a:t>
            </a:r>
            <a:r>
              <a:rPr lang="ko-KR" altLang="en-US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토대로  살펴본 결과 다이어트에 대한 사람들의 관심도가 높으며</a:t>
            </a:r>
            <a:r>
              <a:rPr lang="en-US" altLang="ko-KR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, </a:t>
            </a:r>
            <a:r>
              <a:rPr lang="ko-KR" altLang="en-US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그에 따라 시장 규모가 점차 늘어나고 있음을 확인 할 수 있다 </a:t>
            </a:r>
            <a:endParaRPr lang="en-US" altLang="ko-KR" spc="-150" dirty="0">
              <a:solidFill>
                <a:srgbClr val="554F4D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algn="l"/>
            <a:r>
              <a:rPr lang="ko-KR" altLang="en-US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다만</a:t>
            </a:r>
            <a:r>
              <a:rPr lang="en-US" altLang="ko-KR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,</a:t>
            </a:r>
            <a:r>
              <a:rPr lang="ko-KR" altLang="en-US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꾸준한 성장세를 시장의 특성 상 동일 카테고리 내의 경쟁자가 무수히 존재하며</a:t>
            </a:r>
            <a:r>
              <a:rPr lang="en-US" altLang="ko-KR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, </a:t>
            </a:r>
            <a:r>
              <a:rPr lang="ko-KR" altLang="en-US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점차 경쟁도 과열될 것이라 예상됨</a:t>
            </a:r>
            <a:endParaRPr lang="en-US" altLang="ko-KR" spc="-150" dirty="0">
              <a:solidFill>
                <a:srgbClr val="554F4D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357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8AC95A-1721-4799-A88C-8CFCB4FD8FCF}"/>
              </a:ext>
            </a:extLst>
          </p:cNvPr>
          <p:cNvSpPr/>
          <p:nvPr/>
        </p:nvSpPr>
        <p:spPr>
          <a:xfrm>
            <a:off x="0" y="88899"/>
            <a:ext cx="139700" cy="9016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196F41-4BC6-4EA3-B20D-DACD2E972834}"/>
              </a:ext>
            </a:extLst>
          </p:cNvPr>
          <p:cNvCxnSpPr>
            <a:cxnSpLocks/>
          </p:cNvCxnSpPr>
          <p:nvPr/>
        </p:nvCxnSpPr>
        <p:spPr>
          <a:xfrm>
            <a:off x="139700" y="6718300"/>
            <a:ext cx="9893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1B7B81-F6B6-4422-9181-E12FCFD1760D}"/>
              </a:ext>
            </a:extLst>
          </p:cNvPr>
          <p:cNvSpPr/>
          <p:nvPr/>
        </p:nvSpPr>
        <p:spPr>
          <a:xfrm rot="5400000">
            <a:off x="380997" y="-381000"/>
            <a:ext cx="139700" cy="9016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1E6BC0-8003-40D2-B20E-5FEF4DF6E2AB}"/>
              </a:ext>
            </a:extLst>
          </p:cNvPr>
          <p:cNvSpPr txBox="1"/>
          <p:nvPr/>
        </p:nvSpPr>
        <p:spPr>
          <a:xfrm>
            <a:off x="196472" y="172731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2,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13856-7097-A761-5E8C-63D0913161A3}"/>
              </a:ext>
            </a:extLst>
          </p:cNvPr>
          <p:cNvSpPr txBox="1"/>
          <p:nvPr/>
        </p:nvSpPr>
        <p:spPr>
          <a:xfrm>
            <a:off x="901695" y="208377"/>
            <a:ext cx="4156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식단 관련 앱 점유율 현황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6EF8911-1CAF-F897-6C0E-0490C67E5443}"/>
              </a:ext>
            </a:extLst>
          </p:cNvPr>
          <p:cNvGrpSpPr/>
          <p:nvPr/>
        </p:nvGrpSpPr>
        <p:grpSpPr>
          <a:xfrm>
            <a:off x="369455" y="1428750"/>
            <a:ext cx="5920509" cy="4520968"/>
            <a:chOff x="2032000" y="1658121"/>
            <a:chExt cx="6908800" cy="4746796"/>
          </a:xfrm>
        </p:grpSpPr>
        <p:graphicFrame>
          <p:nvGraphicFramePr>
            <p:cNvPr id="19" name="차트 18">
              <a:extLst>
                <a:ext uri="{FF2B5EF4-FFF2-40B4-BE49-F238E27FC236}">
                  <a16:creationId xmlns:a16="http://schemas.microsoft.com/office/drawing/2014/main" id="{61F68D20-7D5F-9D70-349E-E3A49568F78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97373396"/>
                </p:ext>
              </p:extLst>
            </p:nvPr>
          </p:nvGraphicFramePr>
          <p:xfrm>
            <a:off x="2032000" y="1658121"/>
            <a:ext cx="6908800" cy="474679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0C52438-D09E-FB98-7230-358781596BB6}"/>
                </a:ext>
              </a:extLst>
            </p:cNvPr>
            <p:cNvSpPr txBox="1"/>
            <p:nvPr/>
          </p:nvSpPr>
          <p:spPr>
            <a:xfrm>
              <a:off x="3943928" y="2224700"/>
              <a:ext cx="5966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서울남산 장체 L" panose="02020503020101020101" pitchFamily="18" charset="-127"/>
                  <a:ea typeface="서울남산 장체 L" panose="02020503020101020101" pitchFamily="18" charset="-127"/>
                </a:rPr>
                <a:t>스프린트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74BCEB8-B3A7-F8C8-8C19-E65090C4FFA1}"/>
              </a:ext>
            </a:extLst>
          </p:cNvPr>
          <p:cNvGrpSpPr/>
          <p:nvPr/>
        </p:nvGrpSpPr>
        <p:grpSpPr>
          <a:xfrm>
            <a:off x="6172362" y="553945"/>
            <a:ext cx="5483929" cy="5645342"/>
            <a:chOff x="7283579" y="2119405"/>
            <a:chExt cx="4922901" cy="564534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DD7BA4C-8210-B408-B76B-141ABD7E897F}"/>
                </a:ext>
              </a:extLst>
            </p:cNvPr>
            <p:cNvSpPr txBox="1"/>
            <p:nvPr/>
          </p:nvSpPr>
          <p:spPr>
            <a:xfrm>
              <a:off x="7535228" y="2994210"/>
              <a:ext cx="4419600" cy="477053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 algn="ctr" latinLnBrk="1">
                <a:buFontTx/>
                <a:buChar char="-"/>
              </a:pPr>
              <a:r>
                <a:rPr lang="ko-KR" altLang="en-US" sz="1600" spc="300" dirty="0">
                  <a:solidFill>
                    <a:schemeClr val="bg2">
                      <a:lumMod val="25000"/>
                    </a:schemeClr>
                  </a:solidFill>
                  <a:latin typeface="서울남산 장체 L" panose="02020503020101020101" pitchFamily="18" charset="-127"/>
                  <a:ea typeface="서울남산 장체 L" panose="02020503020101020101" pitchFamily="18" charset="-127"/>
                  <a:cs typeface="Arial" panose="020B0604020202020204" pitchFamily="34" charset="0"/>
                </a:rPr>
                <a:t>좌측의 표는 앱스토어 리뷰 수와</a:t>
              </a:r>
              <a:endParaRPr lang="en-US" altLang="ko-KR" sz="1600" spc="300" dirty="0">
                <a:solidFill>
                  <a:schemeClr val="bg2">
                    <a:lumMod val="2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  <a:cs typeface="Arial" panose="020B0604020202020204" pitchFamily="34" charset="0"/>
              </a:endParaRPr>
            </a:p>
            <a:p>
              <a:pPr algn="ctr" latinLnBrk="1"/>
              <a:r>
                <a:rPr lang="ko-KR" altLang="en-US" sz="1600" spc="300" dirty="0">
                  <a:solidFill>
                    <a:schemeClr val="bg2">
                      <a:lumMod val="25000"/>
                    </a:schemeClr>
                  </a:solidFill>
                  <a:latin typeface="서울남산 장체 L" panose="02020503020101020101" pitchFamily="18" charset="-127"/>
                  <a:ea typeface="서울남산 장체 L" panose="02020503020101020101" pitchFamily="18" charset="-127"/>
                  <a:cs typeface="Arial" panose="020B0604020202020204" pitchFamily="34" charset="0"/>
                </a:rPr>
                <a:t>실사용자가 비례한다는 가정으로</a:t>
              </a:r>
              <a:endParaRPr lang="en-US" altLang="ko-KR" sz="1600" spc="300" dirty="0">
                <a:solidFill>
                  <a:schemeClr val="bg2">
                    <a:lumMod val="2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  <a:cs typeface="Arial" panose="020B0604020202020204" pitchFamily="34" charset="0"/>
              </a:endParaRPr>
            </a:p>
            <a:p>
              <a:pPr algn="ctr" latinLnBrk="1"/>
              <a:r>
                <a:rPr lang="ko-KR" altLang="en-US" sz="1600" spc="300" dirty="0">
                  <a:solidFill>
                    <a:schemeClr val="bg2">
                      <a:lumMod val="25000"/>
                    </a:schemeClr>
                  </a:solidFill>
                  <a:latin typeface="서울남산 장체 L" panose="02020503020101020101" pitchFamily="18" charset="-127"/>
                  <a:ea typeface="서울남산 장체 L" panose="02020503020101020101" pitchFamily="18" charset="-127"/>
                  <a:cs typeface="Arial" panose="020B0604020202020204" pitchFamily="34" charset="0"/>
                </a:rPr>
                <a:t>현재 앱스토어 식단 기록 </a:t>
              </a:r>
              <a:r>
                <a:rPr lang="ko-KR" altLang="en-US" sz="1600" spc="300" dirty="0" err="1">
                  <a:solidFill>
                    <a:schemeClr val="bg2">
                      <a:lumMod val="25000"/>
                    </a:schemeClr>
                  </a:solidFill>
                  <a:latin typeface="서울남산 장체 L" panose="02020503020101020101" pitchFamily="18" charset="-127"/>
                  <a:ea typeface="서울남산 장체 L" panose="02020503020101020101" pitchFamily="18" charset="-127"/>
                  <a:cs typeface="Arial" panose="020B0604020202020204" pitchFamily="34" charset="0"/>
                </a:rPr>
                <a:t>관련앱</a:t>
              </a:r>
              <a:r>
                <a:rPr lang="ko-KR" altLang="en-US" sz="1600" spc="300" dirty="0">
                  <a:solidFill>
                    <a:schemeClr val="bg2">
                      <a:lumMod val="25000"/>
                    </a:schemeClr>
                  </a:solidFill>
                  <a:latin typeface="서울남산 장체 L" panose="02020503020101020101" pitchFamily="18" charset="-127"/>
                  <a:ea typeface="서울남산 장체 L" panose="02020503020101020101" pitchFamily="18" charset="-127"/>
                  <a:cs typeface="Arial" panose="020B0604020202020204" pitchFamily="34" charset="0"/>
                </a:rPr>
                <a:t> 중</a:t>
              </a:r>
              <a:endParaRPr lang="en-US" altLang="ko-KR" sz="1600" spc="300" dirty="0">
                <a:solidFill>
                  <a:schemeClr val="bg2">
                    <a:lumMod val="2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  <a:cs typeface="Arial" panose="020B0604020202020204" pitchFamily="34" charset="0"/>
              </a:endParaRPr>
            </a:p>
            <a:p>
              <a:pPr algn="ctr" latinLnBrk="1"/>
              <a:r>
                <a:rPr lang="ko-KR" altLang="en-US" sz="1600" spc="300" dirty="0">
                  <a:solidFill>
                    <a:schemeClr val="bg2">
                      <a:lumMod val="25000"/>
                    </a:schemeClr>
                  </a:solidFill>
                  <a:latin typeface="서울남산 장체 L" panose="02020503020101020101" pitchFamily="18" charset="-127"/>
                  <a:ea typeface="서울남산 장체 L" panose="02020503020101020101" pitchFamily="18" charset="-127"/>
                  <a:cs typeface="Arial" panose="020B0604020202020204" pitchFamily="34" charset="0"/>
                </a:rPr>
                <a:t>상위 </a:t>
              </a:r>
              <a:r>
                <a:rPr lang="en-US" altLang="ko-KR" sz="1600" spc="300" dirty="0">
                  <a:solidFill>
                    <a:schemeClr val="bg2">
                      <a:lumMod val="25000"/>
                    </a:schemeClr>
                  </a:solidFill>
                  <a:latin typeface="서울남산 장체 L" panose="02020503020101020101" pitchFamily="18" charset="-127"/>
                  <a:ea typeface="서울남산 장체 L" panose="02020503020101020101" pitchFamily="18" charset="-127"/>
                  <a:cs typeface="Arial" panose="020B0604020202020204" pitchFamily="34" charset="0"/>
                </a:rPr>
                <a:t>10</a:t>
              </a:r>
              <a:r>
                <a:rPr lang="ko-KR" altLang="en-US" sz="1600" spc="300" dirty="0">
                  <a:solidFill>
                    <a:schemeClr val="bg2">
                      <a:lumMod val="25000"/>
                    </a:schemeClr>
                  </a:solidFill>
                  <a:latin typeface="서울남산 장체 L" panose="02020503020101020101" pitchFamily="18" charset="-127"/>
                  <a:ea typeface="서울남산 장체 L" panose="02020503020101020101" pitchFamily="18" charset="-127"/>
                  <a:cs typeface="Arial" panose="020B0604020202020204" pitchFamily="34" charset="0"/>
                </a:rPr>
                <a:t>개를 원형차트로 나타냄</a:t>
              </a:r>
              <a:endParaRPr lang="en-US" altLang="ko-KR" sz="1600" spc="300" dirty="0">
                <a:solidFill>
                  <a:schemeClr val="bg2">
                    <a:lumMod val="2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  <a:cs typeface="Arial" panose="020B0604020202020204" pitchFamily="34" charset="0"/>
              </a:endParaRPr>
            </a:p>
            <a:p>
              <a:pPr marL="285750" indent="-285750" algn="ctr" latinLnBrk="1">
                <a:buFontTx/>
                <a:buChar char="-"/>
              </a:pPr>
              <a:endParaRPr lang="en-US" altLang="ko-KR" sz="1600" spc="300" dirty="0">
                <a:solidFill>
                  <a:schemeClr val="bg2">
                    <a:lumMod val="2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  <a:cs typeface="Arial" panose="020B0604020202020204" pitchFamily="34" charset="0"/>
              </a:endParaRPr>
            </a:p>
            <a:p>
              <a:pPr marL="285750" indent="-285750" algn="ctr" latinLnBrk="1">
                <a:buFontTx/>
                <a:buChar char="-"/>
              </a:pPr>
              <a:r>
                <a:rPr lang="ko-KR" altLang="en-US" sz="1600" spc="300" dirty="0">
                  <a:solidFill>
                    <a:schemeClr val="bg2">
                      <a:lumMod val="25000"/>
                    </a:schemeClr>
                  </a:solidFill>
                  <a:latin typeface="서울남산 장체 L" panose="02020503020101020101" pitchFamily="18" charset="-127"/>
                  <a:ea typeface="서울남산 장체 L" panose="02020503020101020101" pitchFamily="18" charset="-127"/>
                  <a:cs typeface="Arial" panose="020B0604020202020204" pitchFamily="34" charset="0"/>
                </a:rPr>
                <a:t>원형차트 기준 </a:t>
              </a:r>
              <a:r>
                <a:rPr lang="en-US" altLang="ko-KR" sz="1600" spc="300" dirty="0">
                  <a:solidFill>
                    <a:schemeClr val="bg2">
                      <a:lumMod val="25000"/>
                    </a:schemeClr>
                  </a:solidFill>
                  <a:latin typeface="서울남산 장체 L" panose="02020503020101020101" pitchFamily="18" charset="-127"/>
                  <a:ea typeface="서울남산 장체 L" panose="02020503020101020101" pitchFamily="18" charset="-127"/>
                  <a:cs typeface="Arial" panose="020B0604020202020204" pitchFamily="34" charset="0"/>
                </a:rPr>
                <a:t>10</a:t>
              </a:r>
              <a:r>
                <a:rPr lang="ko-KR" altLang="en-US" sz="1600" spc="300" dirty="0">
                  <a:solidFill>
                    <a:schemeClr val="bg2">
                      <a:lumMod val="25000"/>
                    </a:schemeClr>
                  </a:solidFill>
                  <a:latin typeface="서울남산 장체 L" panose="02020503020101020101" pitchFamily="18" charset="-127"/>
                  <a:ea typeface="서울남산 장체 L" panose="02020503020101020101" pitchFamily="18" charset="-127"/>
                  <a:cs typeface="Arial" panose="020B0604020202020204" pitchFamily="34" charset="0"/>
                </a:rPr>
                <a:t>위</a:t>
              </a:r>
              <a:r>
                <a:rPr lang="en-US" altLang="ko-KR" sz="1600" spc="300" dirty="0">
                  <a:solidFill>
                    <a:schemeClr val="bg2">
                      <a:lumMod val="25000"/>
                    </a:schemeClr>
                  </a:solidFill>
                  <a:latin typeface="서울남산 장체 L" panose="02020503020101020101" pitchFamily="18" charset="-127"/>
                  <a:ea typeface="서울남산 장체 L" panose="02020503020101020101" pitchFamily="18" charset="-127"/>
                  <a:cs typeface="Arial" panose="020B0604020202020204" pitchFamily="34" charset="0"/>
                </a:rPr>
                <a:t>, 1%</a:t>
              </a:r>
            </a:p>
            <a:p>
              <a:pPr marL="285750" indent="-285750" algn="ctr" latinLnBrk="1">
                <a:buFontTx/>
                <a:buChar char="-"/>
              </a:pPr>
              <a:r>
                <a:rPr lang="ko-KR" altLang="en-US" sz="1600" spc="300" dirty="0">
                  <a:solidFill>
                    <a:schemeClr val="bg2">
                      <a:lumMod val="25000"/>
                    </a:schemeClr>
                  </a:solidFill>
                  <a:latin typeface="서울남산 장체 L" panose="02020503020101020101" pitchFamily="18" charset="-127"/>
                  <a:ea typeface="서울남산 장체 L" panose="02020503020101020101" pitchFamily="18" charset="-127"/>
                  <a:cs typeface="Arial" panose="020B0604020202020204" pitchFamily="34" charset="0"/>
                </a:rPr>
                <a:t>앱스토어의 건강 및 피트니스 앱 부분 </a:t>
              </a:r>
              <a:r>
                <a:rPr lang="en-US" altLang="ko-KR" sz="1600" spc="300" dirty="0">
                  <a:solidFill>
                    <a:schemeClr val="bg2">
                      <a:lumMod val="25000"/>
                    </a:schemeClr>
                  </a:solidFill>
                  <a:latin typeface="서울남산 장체 L" panose="02020503020101020101" pitchFamily="18" charset="-127"/>
                  <a:ea typeface="서울남산 장체 L" panose="02020503020101020101" pitchFamily="18" charset="-127"/>
                  <a:cs typeface="Arial" panose="020B0604020202020204" pitchFamily="34" charset="0"/>
                </a:rPr>
                <a:t>188</a:t>
              </a:r>
              <a:r>
                <a:rPr lang="ko-KR" altLang="en-US" sz="1600" spc="300" dirty="0">
                  <a:solidFill>
                    <a:schemeClr val="bg2">
                      <a:lumMod val="25000"/>
                    </a:schemeClr>
                  </a:solidFill>
                  <a:latin typeface="서울남산 장체 L" panose="02020503020101020101" pitchFamily="18" charset="-127"/>
                  <a:ea typeface="서울남산 장체 L" panose="02020503020101020101" pitchFamily="18" charset="-127"/>
                  <a:cs typeface="Arial" panose="020B0604020202020204" pitchFamily="34" charset="0"/>
                </a:rPr>
                <a:t>위 </a:t>
              </a:r>
              <a:endParaRPr lang="en-US" altLang="ko-KR" sz="1600" spc="300" dirty="0">
                <a:solidFill>
                  <a:schemeClr val="bg2">
                    <a:lumMod val="2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  <a:cs typeface="Arial" panose="020B0604020202020204" pitchFamily="34" charset="0"/>
              </a:endParaRPr>
            </a:p>
            <a:p>
              <a:pPr algn="ctr" latinLnBrk="1"/>
              <a:endParaRPr lang="en-US" altLang="ko-KR" sz="1600" spc="300" dirty="0">
                <a:solidFill>
                  <a:schemeClr val="bg2">
                    <a:lumMod val="2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  <a:cs typeface="Arial" panose="020B0604020202020204" pitchFamily="34" charset="0"/>
              </a:endParaRPr>
            </a:p>
            <a:p>
              <a:pPr marL="285750" indent="-285750" algn="ctr" latinLnBrk="1">
                <a:buFontTx/>
                <a:buChar char="-"/>
              </a:pPr>
              <a:r>
                <a:rPr lang="ko-KR" altLang="en-US" sz="1600" spc="300" dirty="0">
                  <a:solidFill>
                    <a:schemeClr val="bg2">
                      <a:lumMod val="25000"/>
                    </a:schemeClr>
                  </a:solidFill>
                  <a:latin typeface="서울남산 장체 L" panose="02020503020101020101" pitchFamily="18" charset="-127"/>
                  <a:ea typeface="서울남산 장체 L" panose="02020503020101020101" pitchFamily="18" charset="-127"/>
                  <a:cs typeface="Arial" panose="020B0604020202020204" pitchFamily="34" charset="0"/>
                </a:rPr>
                <a:t>앱 출시가 타 식단 관리 앱들에 비해 늦어</a:t>
              </a:r>
              <a:endParaRPr lang="en-US" altLang="ko-KR" sz="1600" spc="300" dirty="0">
                <a:solidFill>
                  <a:schemeClr val="bg2">
                    <a:lumMod val="2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  <a:cs typeface="Arial" panose="020B0604020202020204" pitchFamily="34" charset="0"/>
              </a:endParaRPr>
            </a:p>
            <a:p>
              <a:pPr algn="ctr" latinLnBrk="1"/>
              <a:r>
                <a:rPr lang="ko-KR" altLang="en-US" sz="1600" spc="300" dirty="0">
                  <a:solidFill>
                    <a:schemeClr val="bg2">
                      <a:lumMod val="25000"/>
                    </a:schemeClr>
                  </a:solidFill>
                  <a:latin typeface="서울남산 장체 L" panose="02020503020101020101" pitchFamily="18" charset="-127"/>
                  <a:ea typeface="서울남산 장체 L" panose="02020503020101020101" pitchFamily="18" charset="-127"/>
                  <a:cs typeface="Arial" panose="020B0604020202020204" pitchFamily="34" charset="0"/>
                </a:rPr>
                <a:t>식단 관리 어플 중 후발자의 포지션</a:t>
              </a:r>
              <a:endParaRPr lang="en-US" altLang="ko-KR" sz="1600" spc="300" dirty="0">
                <a:solidFill>
                  <a:schemeClr val="bg2">
                    <a:lumMod val="2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  <a:cs typeface="Arial" panose="020B0604020202020204" pitchFamily="34" charset="0"/>
              </a:endParaRPr>
            </a:p>
            <a:p>
              <a:pPr algn="ctr" latinLnBrk="1"/>
              <a:endParaRPr lang="en-US" altLang="ko-KR" sz="1600" spc="300" dirty="0">
                <a:solidFill>
                  <a:schemeClr val="bg2">
                    <a:lumMod val="2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  <a:cs typeface="Arial" panose="020B0604020202020204" pitchFamily="34" charset="0"/>
              </a:endParaRPr>
            </a:p>
            <a:p>
              <a:pPr marL="285750" indent="-285750" algn="ctr" latinLnBrk="1">
                <a:buFontTx/>
                <a:buChar char="-"/>
              </a:pPr>
              <a:r>
                <a:rPr lang="ko-KR" altLang="en-US" sz="1600" spc="300" dirty="0">
                  <a:solidFill>
                    <a:schemeClr val="bg2">
                      <a:lumMod val="25000"/>
                    </a:schemeClr>
                  </a:solidFill>
                  <a:latin typeface="서울남산 장체 L" panose="02020503020101020101" pitchFamily="18" charset="-127"/>
                  <a:ea typeface="서울남산 장체 L" panose="02020503020101020101" pitchFamily="18" charset="-127"/>
                  <a:cs typeface="Arial" panose="020B0604020202020204" pitchFamily="34" charset="0"/>
                </a:rPr>
                <a:t>순위권에 포함되지 않은 앱들이 </a:t>
              </a:r>
              <a:endParaRPr lang="en-US" altLang="ko-KR" sz="1600" spc="300" dirty="0">
                <a:solidFill>
                  <a:schemeClr val="bg2">
                    <a:lumMod val="2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  <a:cs typeface="Arial" panose="020B0604020202020204" pitchFamily="34" charset="0"/>
              </a:endParaRPr>
            </a:p>
            <a:p>
              <a:pPr algn="ctr" latinLnBrk="1"/>
              <a:r>
                <a:rPr lang="ko-KR" altLang="en-US" sz="1600" spc="300" dirty="0">
                  <a:solidFill>
                    <a:schemeClr val="bg2">
                      <a:lumMod val="25000"/>
                    </a:schemeClr>
                  </a:solidFill>
                  <a:latin typeface="서울남산 장체 L" panose="02020503020101020101" pitchFamily="18" charset="-127"/>
                  <a:ea typeface="서울남산 장체 L" panose="02020503020101020101" pitchFamily="18" charset="-127"/>
                  <a:cs typeface="Arial" panose="020B0604020202020204" pitchFamily="34" charset="0"/>
                </a:rPr>
                <a:t>다수 존재하는 상황에서 피트니스 앱 부분 </a:t>
              </a:r>
              <a:r>
                <a:rPr lang="en-US" altLang="ko-KR" sz="1600" spc="300" dirty="0">
                  <a:solidFill>
                    <a:schemeClr val="bg2">
                      <a:lumMod val="25000"/>
                    </a:schemeClr>
                  </a:solidFill>
                  <a:latin typeface="서울남산 장체 L" panose="02020503020101020101" pitchFamily="18" charset="-127"/>
                  <a:ea typeface="서울남산 장체 L" panose="02020503020101020101" pitchFamily="18" charset="-127"/>
                  <a:cs typeface="Arial" panose="020B0604020202020204" pitchFamily="34" charset="0"/>
                </a:rPr>
                <a:t>188</a:t>
              </a:r>
              <a:r>
                <a:rPr lang="ko-KR" altLang="en-US" sz="1600" spc="300" dirty="0">
                  <a:solidFill>
                    <a:schemeClr val="bg2">
                      <a:lumMod val="25000"/>
                    </a:schemeClr>
                  </a:solidFill>
                  <a:latin typeface="서울남산 장체 L" panose="02020503020101020101" pitchFamily="18" charset="-127"/>
                  <a:ea typeface="서울남산 장체 L" panose="02020503020101020101" pitchFamily="18" charset="-127"/>
                  <a:cs typeface="Arial" panose="020B0604020202020204" pitchFamily="34" charset="0"/>
                </a:rPr>
                <a:t>위 라는 낮은 점유율을 가지는 불안정한 상황 </a:t>
              </a:r>
              <a:endParaRPr lang="en-US" altLang="ko-KR" sz="1600" spc="300" dirty="0">
                <a:solidFill>
                  <a:schemeClr val="bg2">
                    <a:lumMod val="2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  <a:cs typeface="Arial" panose="020B0604020202020204" pitchFamily="34" charset="0"/>
              </a:endParaRPr>
            </a:p>
            <a:p>
              <a:pPr algn="ctr" latinLnBrk="1"/>
              <a:endParaRPr lang="en-US" altLang="ko-KR" sz="1600" spc="300" dirty="0">
                <a:solidFill>
                  <a:schemeClr val="bg2">
                    <a:lumMod val="2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  <a:cs typeface="Arial" panose="020B0604020202020204" pitchFamily="34" charset="0"/>
              </a:endParaRPr>
            </a:p>
            <a:p>
              <a:pPr marL="285750" indent="-285750" algn="ctr" latinLnBrk="1">
                <a:buFontTx/>
                <a:buChar char="-"/>
              </a:pPr>
              <a:r>
                <a:rPr lang="ko-KR" altLang="en-US" sz="1600" spc="300" dirty="0">
                  <a:solidFill>
                    <a:schemeClr val="bg2">
                      <a:lumMod val="25000"/>
                    </a:schemeClr>
                  </a:solidFill>
                  <a:latin typeface="서울남산 장체 L" panose="02020503020101020101" pitchFamily="18" charset="-127"/>
                  <a:ea typeface="서울남산 장체 L" panose="02020503020101020101" pitchFamily="18" charset="-127"/>
                  <a:cs typeface="Arial" panose="020B0604020202020204" pitchFamily="34" charset="0"/>
                </a:rPr>
                <a:t>앱 내 쇼핑몰이나 광고 등을 통해 </a:t>
              </a:r>
              <a:endParaRPr lang="en-US" altLang="ko-KR" sz="1600" spc="300" dirty="0">
                <a:solidFill>
                  <a:schemeClr val="bg2">
                    <a:lumMod val="2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  <a:cs typeface="Arial" panose="020B0604020202020204" pitchFamily="34" charset="0"/>
              </a:endParaRPr>
            </a:p>
            <a:p>
              <a:pPr algn="ctr" latinLnBrk="1"/>
              <a:r>
                <a:rPr lang="ko-KR" altLang="en-US" sz="1600" spc="300" dirty="0">
                  <a:solidFill>
                    <a:schemeClr val="bg2">
                      <a:lumMod val="25000"/>
                    </a:schemeClr>
                  </a:solidFill>
                  <a:latin typeface="서울남산 장체 L" panose="02020503020101020101" pitchFamily="18" charset="-127"/>
                  <a:ea typeface="서울남산 장체 L" panose="02020503020101020101" pitchFamily="18" charset="-127"/>
                  <a:cs typeface="Arial" panose="020B0604020202020204" pitchFamily="34" charset="0"/>
                </a:rPr>
                <a:t>수익 창출하는 타 식단관련 앱들에 비해</a:t>
              </a:r>
              <a:endParaRPr lang="en-US" altLang="ko-KR" sz="1600" spc="300" dirty="0">
                <a:solidFill>
                  <a:schemeClr val="bg2">
                    <a:lumMod val="2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  <a:cs typeface="Arial" panose="020B0604020202020204" pitchFamily="34" charset="0"/>
              </a:endParaRPr>
            </a:p>
            <a:p>
              <a:pPr algn="ctr" latinLnBrk="1"/>
              <a:r>
                <a:rPr lang="ko-KR" altLang="en-US" sz="1600" spc="300" dirty="0">
                  <a:solidFill>
                    <a:schemeClr val="bg2">
                      <a:lumMod val="25000"/>
                    </a:schemeClr>
                  </a:solidFill>
                  <a:latin typeface="서울남산 장체 L" panose="02020503020101020101" pitchFamily="18" charset="-127"/>
                  <a:ea typeface="서울남산 장체 L" panose="02020503020101020101" pitchFamily="18" charset="-127"/>
                  <a:cs typeface="Arial" panose="020B0604020202020204" pitchFamily="34" charset="0"/>
                </a:rPr>
                <a:t>멤버십으로만 수익을 내는 스프린트의 경우</a:t>
              </a:r>
              <a:endParaRPr lang="en-US" altLang="ko-KR" sz="1600" spc="300" dirty="0">
                <a:solidFill>
                  <a:schemeClr val="bg2">
                    <a:lumMod val="2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  <a:cs typeface="Arial" panose="020B0604020202020204" pitchFamily="34" charset="0"/>
              </a:endParaRPr>
            </a:p>
            <a:p>
              <a:pPr algn="ctr" latinLnBrk="1"/>
              <a:r>
                <a:rPr lang="ko-KR" altLang="en-US" sz="1600" spc="300" dirty="0">
                  <a:solidFill>
                    <a:schemeClr val="bg2">
                      <a:lumMod val="25000"/>
                    </a:schemeClr>
                  </a:solidFill>
                  <a:latin typeface="서울남산 장체 L" panose="02020503020101020101" pitchFamily="18" charset="-127"/>
                  <a:ea typeface="서울남산 장체 L" panose="02020503020101020101" pitchFamily="18" charset="-127"/>
                  <a:cs typeface="Arial" panose="020B0604020202020204" pitchFamily="34" charset="0"/>
                </a:rPr>
                <a:t>상황이 지속될 경우 수익 창출의 어려움 예측</a:t>
              </a:r>
              <a:endParaRPr lang="en-US" altLang="ko-KR" sz="1600" spc="300" dirty="0">
                <a:solidFill>
                  <a:schemeClr val="bg2">
                    <a:lumMod val="2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25436CF-4A34-CF2C-E111-F9F6EDA51B44}"/>
                </a:ext>
              </a:extLst>
            </p:cNvPr>
            <p:cNvSpPr txBox="1"/>
            <p:nvPr/>
          </p:nvSpPr>
          <p:spPr>
            <a:xfrm>
              <a:off x="8775853" y="2119405"/>
              <a:ext cx="19383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서울남산 장체 L" panose="02020503020101020101" pitchFamily="18" charset="-127"/>
                  <a:ea typeface="서울남산 장체 L" panose="02020503020101020101" pitchFamily="18" charset="-127"/>
                </a:rPr>
                <a:t>점유율 분석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17D29FE4-1C46-3DD0-8803-C8323E5B3008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836791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710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8AC95A-1721-4799-A88C-8CFCB4FD8FCF}"/>
              </a:ext>
            </a:extLst>
          </p:cNvPr>
          <p:cNvSpPr/>
          <p:nvPr/>
        </p:nvSpPr>
        <p:spPr>
          <a:xfrm>
            <a:off x="0" y="88899"/>
            <a:ext cx="139700" cy="9016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196F41-4BC6-4EA3-B20D-DACD2E972834}"/>
              </a:ext>
            </a:extLst>
          </p:cNvPr>
          <p:cNvCxnSpPr>
            <a:cxnSpLocks/>
          </p:cNvCxnSpPr>
          <p:nvPr/>
        </p:nvCxnSpPr>
        <p:spPr>
          <a:xfrm>
            <a:off x="139700" y="6718300"/>
            <a:ext cx="9893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1B7B81-F6B6-4422-9181-E12FCFD1760D}"/>
              </a:ext>
            </a:extLst>
          </p:cNvPr>
          <p:cNvSpPr/>
          <p:nvPr/>
        </p:nvSpPr>
        <p:spPr>
          <a:xfrm rot="5400000">
            <a:off x="380997" y="-381000"/>
            <a:ext cx="139700" cy="9016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1E6BC0-8003-40D2-B20E-5FEF4DF6E2AB}"/>
              </a:ext>
            </a:extLst>
          </p:cNvPr>
          <p:cNvSpPr txBox="1"/>
          <p:nvPr/>
        </p:nvSpPr>
        <p:spPr>
          <a:xfrm>
            <a:off x="196472" y="172731"/>
            <a:ext cx="6030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2,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A04C9D1A-EAAA-4A52-9293-BF191DAA622D}"/>
              </a:ext>
            </a:extLst>
          </p:cNvPr>
          <p:cNvSpPr/>
          <p:nvPr/>
        </p:nvSpPr>
        <p:spPr>
          <a:xfrm>
            <a:off x="6932401" y="1085802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12E3689-8D7C-46F2-9CB2-7BEA34B535B4}"/>
              </a:ext>
            </a:extLst>
          </p:cNvPr>
          <p:cNvCxnSpPr/>
          <p:nvPr/>
        </p:nvCxnSpPr>
        <p:spPr>
          <a:xfrm>
            <a:off x="6098440" y="3000920"/>
            <a:ext cx="0" cy="1192863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87D5DB8-0275-41D0-90A5-A22B1294BBF7}"/>
              </a:ext>
            </a:extLst>
          </p:cNvPr>
          <p:cNvCxnSpPr/>
          <p:nvPr/>
        </p:nvCxnSpPr>
        <p:spPr>
          <a:xfrm flipH="1">
            <a:off x="4792403" y="4201086"/>
            <a:ext cx="1288010" cy="774495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D1918F4-0E42-41E3-9FAE-EAAF06083540}"/>
              </a:ext>
            </a:extLst>
          </p:cNvPr>
          <p:cNvCxnSpPr/>
          <p:nvPr/>
        </p:nvCxnSpPr>
        <p:spPr>
          <a:xfrm>
            <a:off x="6127464" y="4201083"/>
            <a:ext cx="1072693" cy="679245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703DE73D-F3F0-4BC4-B239-5F5979F27E5D}"/>
              </a:ext>
            </a:extLst>
          </p:cNvPr>
          <p:cNvSpPr/>
          <p:nvPr/>
        </p:nvSpPr>
        <p:spPr>
          <a:xfrm>
            <a:off x="3560349" y="4407441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20</a:t>
            </a:r>
            <a:r>
              <a:rPr lang="ko-KR" altLang="en-US" dirty="0"/>
              <a:t>대 중반</a:t>
            </a:r>
            <a:endParaRPr lang="en-US" altLang="ko-KR" dirty="0"/>
          </a:p>
          <a:p>
            <a:pPr algn="ctr"/>
            <a:r>
              <a:rPr lang="en-US" altLang="ko-KR" dirty="0"/>
              <a:t>40</a:t>
            </a:r>
            <a:r>
              <a:rPr lang="ko-KR" altLang="en-US" dirty="0"/>
              <a:t>대 이하</a:t>
            </a:r>
            <a:endParaRPr lang="en-US" altLang="ko-KR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198AB07-6BE7-4D23-83C2-4C2ECD30244A}"/>
              </a:ext>
            </a:extLst>
          </p:cNvPr>
          <p:cNvSpPr/>
          <p:nvPr/>
        </p:nvSpPr>
        <p:spPr>
          <a:xfrm>
            <a:off x="5216617" y="1251308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여성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97F9236-27C2-4683-ACC4-9F23C2F7C1EA}"/>
              </a:ext>
            </a:extLst>
          </p:cNvPr>
          <p:cNvSpPr/>
          <p:nvPr/>
        </p:nvSpPr>
        <p:spPr>
          <a:xfrm>
            <a:off x="6975383" y="4407441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운동</a:t>
            </a:r>
            <a:endParaRPr lang="en-US" altLang="ko-KR" dirty="0"/>
          </a:p>
          <a:p>
            <a:pPr algn="ctr"/>
            <a:r>
              <a:rPr lang="ko-KR" altLang="en-US" dirty="0"/>
              <a:t>당뇨</a:t>
            </a:r>
            <a:endParaRPr lang="en-US" altLang="ko-KR" dirty="0"/>
          </a:p>
          <a:p>
            <a:pPr algn="ctr"/>
            <a:r>
              <a:rPr lang="ko-KR" altLang="en-US" dirty="0"/>
              <a:t>식단 </a:t>
            </a:r>
            <a:endParaRPr lang="en-US" altLang="ko-KR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56007B-A582-4A13-8D7F-D7B359C94D0B}"/>
              </a:ext>
            </a:extLst>
          </p:cNvPr>
          <p:cNvSpPr txBox="1"/>
          <p:nvPr/>
        </p:nvSpPr>
        <p:spPr>
          <a:xfrm>
            <a:off x="901695" y="4923051"/>
            <a:ext cx="28584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월간 검색 수 사용자 나이별 통계에서</a:t>
            </a:r>
            <a:endParaRPr lang="en-US" altLang="ko-KR" sz="14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algn="just"/>
            <a:r>
              <a:rPr lang="en-US" altLang="ko-KR" sz="1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20</a:t>
            </a:r>
            <a:r>
              <a:rPr lang="ko-KR" altLang="en-US" sz="1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대 중반</a:t>
            </a:r>
            <a:r>
              <a:rPr lang="en-US" altLang="ko-KR" sz="1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~ 40</a:t>
            </a:r>
            <a:r>
              <a:rPr lang="ko-KR" altLang="en-US" sz="1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대 이하가 </a:t>
            </a:r>
            <a:endParaRPr lang="en-US" altLang="ko-KR" sz="14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algn="just"/>
            <a:r>
              <a:rPr lang="ko-KR" altLang="en-US" sz="1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해당 키워드에 높은 </a:t>
            </a:r>
            <a:r>
              <a:rPr lang="ko-KR" altLang="en-US" sz="1400" dirty="0" err="1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검색량을</a:t>
            </a:r>
            <a:r>
              <a:rPr lang="ko-KR" altLang="en-US" sz="1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보였다</a:t>
            </a:r>
            <a:endParaRPr lang="en-US" altLang="ko-KR" sz="14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4F21F9-0C96-4548-B096-9B647B8D6376}"/>
              </a:ext>
            </a:extLst>
          </p:cNvPr>
          <p:cNvSpPr txBox="1"/>
          <p:nvPr/>
        </p:nvSpPr>
        <p:spPr>
          <a:xfrm>
            <a:off x="7135502" y="1504779"/>
            <a:ext cx="33925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키워드 </a:t>
            </a:r>
            <a:r>
              <a:rPr lang="en-US" altLang="ko-KR" sz="1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6</a:t>
            </a:r>
            <a:r>
              <a:rPr lang="ko-KR" altLang="en-US" sz="1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개 모두 </a:t>
            </a:r>
            <a:endParaRPr lang="en-US" altLang="ko-KR" sz="14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algn="just"/>
            <a:r>
              <a:rPr lang="ko-KR" altLang="en-US" sz="1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월간 검색 수 사용자 성별 통계에서</a:t>
            </a:r>
            <a:endParaRPr lang="en-US" altLang="ko-KR" sz="14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algn="just"/>
            <a:r>
              <a:rPr lang="ko-KR" altLang="en-US" sz="1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남성보다 여성의 </a:t>
            </a:r>
            <a:r>
              <a:rPr lang="ko-KR" altLang="en-US" sz="1400" dirty="0" err="1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검색량이</a:t>
            </a:r>
            <a:r>
              <a:rPr lang="ko-KR" altLang="en-US" sz="1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높게 나타남</a:t>
            </a:r>
            <a:endParaRPr lang="en-US" altLang="ko-KR" sz="14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algn="just"/>
            <a:r>
              <a:rPr lang="ko-KR" altLang="en-US" sz="1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인스타그램 태그 검색에서도 해당 키워드를 </a:t>
            </a:r>
            <a:endParaRPr lang="en-US" altLang="ko-KR" sz="14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algn="just"/>
            <a:r>
              <a:rPr lang="ko-KR" altLang="en-US" sz="1400" dirty="0" err="1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태깅한</a:t>
            </a:r>
            <a:r>
              <a:rPr lang="ko-KR" altLang="en-US" sz="1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성별은 여성이 대다수</a:t>
            </a:r>
            <a:endParaRPr lang="en-US" altLang="ko-KR" sz="14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2DAC92-3F8D-F157-FB28-18AD79B37182}"/>
              </a:ext>
            </a:extLst>
          </p:cNvPr>
          <p:cNvSpPr txBox="1"/>
          <p:nvPr/>
        </p:nvSpPr>
        <p:spPr>
          <a:xfrm>
            <a:off x="901695" y="208377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타겟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602AF7-78BA-C7E9-9AD3-E63510513B45}"/>
              </a:ext>
            </a:extLst>
          </p:cNvPr>
          <p:cNvSpPr txBox="1"/>
          <p:nvPr/>
        </p:nvSpPr>
        <p:spPr>
          <a:xfrm>
            <a:off x="603536" y="1027585"/>
            <a:ext cx="26308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검색 키워드 </a:t>
            </a:r>
            <a:r>
              <a:rPr lang="en-US" altLang="ko-KR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: </a:t>
            </a:r>
          </a:p>
          <a:p>
            <a:pPr algn="l"/>
            <a:r>
              <a:rPr lang="ko-KR" altLang="en-US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다이어트</a:t>
            </a:r>
            <a:r>
              <a:rPr lang="en-US" altLang="ko-KR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, </a:t>
            </a:r>
            <a:r>
              <a:rPr lang="ko-KR" altLang="en-US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식단</a:t>
            </a:r>
            <a:r>
              <a:rPr lang="en-US" altLang="ko-KR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, </a:t>
            </a:r>
            <a:r>
              <a:rPr lang="ko-KR" altLang="en-US" spc="-150" dirty="0" err="1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다이어트어플</a:t>
            </a:r>
            <a:endParaRPr lang="en-US" altLang="ko-KR" spc="-150" dirty="0">
              <a:solidFill>
                <a:srgbClr val="554F4D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algn="l"/>
            <a:r>
              <a:rPr lang="ko-KR" altLang="en-US" spc="-150" dirty="0" err="1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식단어플</a:t>
            </a:r>
            <a:r>
              <a:rPr lang="en-US" altLang="ko-KR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, </a:t>
            </a:r>
            <a:r>
              <a:rPr lang="ko-KR" altLang="en-US" spc="-150" dirty="0" err="1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식단관리어플</a:t>
            </a:r>
            <a:r>
              <a:rPr lang="en-US" altLang="ko-KR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, </a:t>
            </a:r>
            <a:r>
              <a:rPr lang="ko-KR" altLang="en-US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식단기록</a:t>
            </a:r>
            <a:endParaRPr lang="en-US" altLang="ko-KR" spc="-150" dirty="0">
              <a:solidFill>
                <a:srgbClr val="554F4D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ACC998-D87D-400A-F9C8-AF8EC445392D}"/>
              </a:ext>
            </a:extLst>
          </p:cNvPr>
          <p:cNvSpPr txBox="1"/>
          <p:nvPr/>
        </p:nvSpPr>
        <p:spPr>
          <a:xfrm>
            <a:off x="8777131" y="4926185"/>
            <a:ext cx="3392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네이버 연관 키워드 검색 결과</a:t>
            </a:r>
            <a:endParaRPr lang="en-US" altLang="ko-KR" sz="14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algn="just"/>
            <a:r>
              <a:rPr lang="ko-KR" altLang="en-US" sz="1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지정된 검색 키워드를 검색한 사람들은</a:t>
            </a:r>
            <a:endParaRPr lang="en-US" altLang="ko-KR" sz="14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algn="just"/>
            <a:r>
              <a:rPr lang="ko-KR" altLang="en-US" sz="1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운동</a:t>
            </a:r>
            <a:r>
              <a:rPr lang="en-US" altLang="ko-KR" sz="1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, </a:t>
            </a:r>
            <a:r>
              <a:rPr lang="ko-KR" altLang="en-US" sz="1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식단</a:t>
            </a:r>
            <a:r>
              <a:rPr lang="en-US" altLang="ko-KR" sz="1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, </a:t>
            </a:r>
            <a:r>
              <a:rPr lang="ko-KR" altLang="en-US" sz="1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당뇨에도 관심을 가진 것으로 나타남 </a:t>
            </a:r>
            <a:endParaRPr lang="en-US" altLang="ko-KR" sz="14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075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95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480184-2509-418F-AE67-5CF4C41AD6DB}"/>
              </a:ext>
            </a:extLst>
          </p:cNvPr>
          <p:cNvSpPr txBox="1"/>
          <p:nvPr/>
        </p:nvSpPr>
        <p:spPr>
          <a:xfrm>
            <a:off x="5519545" y="2685000"/>
            <a:ext cx="137646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V</a:t>
            </a:r>
            <a:r>
              <a:rPr lang="en-US" altLang="ko-KR" sz="8800" b="1" dirty="0">
                <a:latin typeface="+mj-lt"/>
              </a:rPr>
              <a:t>S</a:t>
            </a:r>
            <a:endParaRPr lang="ko-KR" altLang="en-US" sz="8800" b="1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A1A128-3DE2-4371-B38E-DA1FBE5950CD}"/>
              </a:ext>
            </a:extLst>
          </p:cNvPr>
          <p:cNvSpPr txBox="1"/>
          <p:nvPr/>
        </p:nvSpPr>
        <p:spPr>
          <a:xfrm>
            <a:off x="1767802" y="3023554"/>
            <a:ext cx="19864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스프린트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6006AD-F26B-4087-8770-0DA19BC9A714}"/>
              </a:ext>
            </a:extLst>
          </p:cNvPr>
          <p:cNvSpPr txBox="1"/>
          <p:nvPr/>
        </p:nvSpPr>
        <p:spPr>
          <a:xfrm>
            <a:off x="8440175" y="3062722"/>
            <a:ext cx="19736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경쟁어플</a:t>
            </a:r>
            <a:endParaRPr lang="ko-KR" altLang="en-US" sz="4400" b="1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982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8AC95A-1721-4799-A88C-8CFCB4FD8FCF}"/>
              </a:ext>
            </a:extLst>
          </p:cNvPr>
          <p:cNvSpPr/>
          <p:nvPr/>
        </p:nvSpPr>
        <p:spPr>
          <a:xfrm>
            <a:off x="0" y="88899"/>
            <a:ext cx="139700" cy="9016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196F41-4BC6-4EA3-B20D-DACD2E972834}"/>
              </a:ext>
            </a:extLst>
          </p:cNvPr>
          <p:cNvCxnSpPr>
            <a:cxnSpLocks/>
          </p:cNvCxnSpPr>
          <p:nvPr/>
        </p:nvCxnSpPr>
        <p:spPr>
          <a:xfrm>
            <a:off x="139700" y="6718300"/>
            <a:ext cx="9893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1B7B81-F6B6-4422-9181-E12FCFD1760D}"/>
              </a:ext>
            </a:extLst>
          </p:cNvPr>
          <p:cNvSpPr/>
          <p:nvPr/>
        </p:nvSpPr>
        <p:spPr>
          <a:xfrm rot="5400000">
            <a:off x="380997" y="-381000"/>
            <a:ext cx="139700" cy="9016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1E6BC0-8003-40D2-B20E-5FEF4DF6E2AB}"/>
              </a:ext>
            </a:extLst>
          </p:cNvPr>
          <p:cNvSpPr txBox="1"/>
          <p:nvPr/>
        </p:nvSpPr>
        <p:spPr>
          <a:xfrm>
            <a:off x="196472" y="172731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2,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13856-7097-A761-5E8C-63D0913161A3}"/>
              </a:ext>
            </a:extLst>
          </p:cNvPr>
          <p:cNvSpPr txBox="1"/>
          <p:nvPr/>
        </p:nvSpPr>
        <p:spPr>
          <a:xfrm>
            <a:off x="901695" y="208377"/>
            <a:ext cx="2505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비교군 리스트 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0FA8563D-084F-62F8-90A6-952F5BE6C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197301"/>
              </p:ext>
            </p:extLst>
          </p:nvPr>
        </p:nvGraphicFramePr>
        <p:xfrm>
          <a:off x="756241" y="1201081"/>
          <a:ext cx="10656633" cy="3722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52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2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2211">
                  <a:extLst>
                    <a:ext uri="{9D8B030D-6E8A-4147-A177-3AD203B41FA5}">
                      <a16:colId xmlns:a16="http://schemas.microsoft.com/office/drawing/2014/main" val="2579066410"/>
                    </a:ext>
                  </a:extLst>
                </a:gridCol>
              </a:tblGrid>
              <a:tr h="369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554F4D"/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밀리그램</a:t>
                      </a: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rgbClr val="554F4D"/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인아웃</a:t>
                      </a:r>
                      <a:endParaRPr lang="ko-KR" altLang="en-US" sz="1800" b="0" dirty="0">
                        <a:solidFill>
                          <a:srgbClr val="554F4D"/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rgbClr val="554F4D"/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야지오</a:t>
                      </a:r>
                      <a:endParaRPr lang="ko-KR" altLang="en-US" sz="1800" b="0" dirty="0">
                        <a:solidFill>
                          <a:srgbClr val="554F4D"/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1" name="그림 40">
            <a:extLst>
              <a:ext uri="{FF2B5EF4-FFF2-40B4-BE49-F238E27FC236}">
                <a16:creationId xmlns:a16="http://schemas.microsoft.com/office/drawing/2014/main" id="{EC2DEB99-86CE-C5A7-B139-B788FFC017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35" b="12038"/>
          <a:stretch/>
        </p:blipFill>
        <p:spPr>
          <a:xfrm>
            <a:off x="9143397" y="1638654"/>
            <a:ext cx="1066949" cy="842102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6925216C-F724-3782-0865-CCE9E621D7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61" b="7276"/>
          <a:stretch/>
        </p:blipFill>
        <p:spPr>
          <a:xfrm>
            <a:off x="2036506" y="1586641"/>
            <a:ext cx="914528" cy="842102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DBD4B5B7-E544-747C-2AC3-AA2CB21CDA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754" b="11307"/>
          <a:stretch/>
        </p:blipFill>
        <p:spPr>
          <a:xfrm>
            <a:off x="1979348" y="4311347"/>
            <a:ext cx="1028844" cy="757382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F133340F-9A65-6D5A-37BC-2B497B4687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905" b="6997"/>
          <a:stretch/>
        </p:blipFill>
        <p:spPr>
          <a:xfrm>
            <a:off x="5619683" y="1605595"/>
            <a:ext cx="952633" cy="84210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C2B99786-8C70-DC43-6E2F-39DA92E79A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4763" y="4291145"/>
            <a:ext cx="867455" cy="800152"/>
          </a:xfrm>
          <a:prstGeom prst="rect">
            <a:avLst/>
          </a:prstGeom>
        </p:spPr>
      </p:pic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45DADAC8-0268-0697-6AE0-CA4A0CC56B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610771"/>
              </p:ext>
            </p:extLst>
          </p:nvPr>
        </p:nvGraphicFramePr>
        <p:xfrm>
          <a:off x="756240" y="2507685"/>
          <a:ext cx="10656633" cy="3722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52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2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2211">
                  <a:extLst>
                    <a:ext uri="{9D8B030D-6E8A-4147-A177-3AD203B41FA5}">
                      <a16:colId xmlns:a16="http://schemas.microsoft.com/office/drawing/2014/main" val="2579066410"/>
                    </a:ext>
                  </a:extLst>
                </a:gridCol>
              </a:tblGrid>
              <a:tr h="369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rgbClr val="554F4D"/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다이닝노트</a:t>
                      </a:r>
                      <a:endParaRPr lang="ko-KR" altLang="en-US" sz="1800" b="0" dirty="0">
                        <a:solidFill>
                          <a:srgbClr val="554F4D"/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554F4D"/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간단</a:t>
                      </a: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554F4D"/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눔</a:t>
                      </a: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09B5EDEA-60BB-B292-566B-60DBF16004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306047"/>
              </p:ext>
            </p:extLst>
          </p:nvPr>
        </p:nvGraphicFramePr>
        <p:xfrm>
          <a:off x="756239" y="3869014"/>
          <a:ext cx="10656633" cy="3722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52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2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2211">
                  <a:extLst>
                    <a:ext uri="{9D8B030D-6E8A-4147-A177-3AD203B41FA5}">
                      <a16:colId xmlns:a16="http://schemas.microsoft.com/office/drawing/2014/main" val="2579066410"/>
                    </a:ext>
                  </a:extLst>
                </a:gridCol>
              </a:tblGrid>
              <a:tr h="369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rgbClr val="554F4D"/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팻시크릿</a:t>
                      </a:r>
                      <a:endParaRPr lang="ko-KR" altLang="en-US" sz="1800" b="0" dirty="0">
                        <a:solidFill>
                          <a:srgbClr val="554F4D"/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rgbClr val="554F4D"/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밸런스프렌즈</a:t>
                      </a:r>
                      <a:endParaRPr lang="ko-KR" altLang="en-US" sz="1800" b="0" dirty="0">
                        <a:solidFill>
                          <a:srgbClr val="554F4D"/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554F4D"/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빼다</a:t>
                      </a: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D8D0098A-C57B-A486-2705-93F886460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45029"/>
              </p:ext>
            </p:extLst>
          </p:nvPr>
        </p:nvGraphicFramePr>
        <p:xfrm>
          <a:off x="756238" y="5138829"/>
          <a:ext cx="10656633" cy="3722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52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2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2211">
                  <a:extLst>
                    <a:ext uri="{9D8B030D-6E8A-4147-A177-3AD203B41FA5}">
                      <a16:colId xmlns:a16="http://schemas.microsoft.com/office/drawing/2014/main" val="2579066410"/>
                    </a:ext>
                  </a:extLst>
                </a:gridCol>
              </a:tblGrid>
              <a:tr h="369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rgbClr val="554F4D"/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필리코치</a:t>
                      </a:r>
                      <a:endParaRPr lang="ko-KR" altLang="en-US" sz="1800" b="0" dirty="0">
                        <a:solidFill>
                          <a:srgbClr val="554F4D"/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554F4D"/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다이어트신</a:t>
                      </a: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554F4D"/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다이어트 카메라 </a:t>
                      </a:r>
                      <a:r>
                        <a:rPr lang="en-US" altLang="ko-KR" sz="1800" b="0" dirty="0">
                          <a:solidFill>
                            <a:srgbClr val="554F4D"/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A.I</a:t>
                      </a:r>
                      <a:endParaRPr lang="ko-KR" altLang="en-US" sz="1800" b="0" dirty="0">
                        <a:solidFill>
                          <a:srgbClr val="554F4D"/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4" name="그림 53">
            <a:extLst>
              <a:ext uri="{FF2B5EF4-FFF2-40B4-BE49-F238E27FC236}">
                <a16:creationId xmlns:a16="http://schemas.microsoft.com/office/drawing/2014/main" id="{87C2D3DD-5DA7-D5C2-CAAA-FB8426C4CB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9468" y="4265014"/>
            <a:ext cx="874809" cy="850049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B8260882-1D65-CC50-F3E0-D907517631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6506" y="2903685"/>
            <a:ext cx="1028844" cy="931282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0BB3B7CD-12D0-5D97-02B8-F32E20584E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9231" y="2917299"/>
            <a:ext cx="1053536" cy="925056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2781A696-7388-7763-0E60-3143CFD34E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52560" y="2891269"/>
            <a:ext cx="1057786" cy="930852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3A3EF1DA-85A7-4270-8EAD-4AFE07C593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79348" y="5602945"/>
            <a:ext cx="995211" cy="870209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493B6C96-E311-DBE8-2F86-7ACFF7C7A15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17441" y="5602945"/>
            <a:ext cx="908524" cy="872614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21E0E56D-B70F-85D9-B459-A594AE69E6C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87327" y="5602945"/>
            <a:ext cx="1017345" cy="98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14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8AC95A-1721-4799-A88C-8CFCB4FD8FCF}"/>
              </a:ext>
            </a:extLst>
          </p:cNvPr>
          <p:cNvSpPr/>
          <p:nvPr/>
        </p:nvSpPr>
        <p:spPr>
          <a:xfrm>
            <a:off x="0" y="88899"/>
            <a:ext cx="139700" cy="9016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196F41-4BC6-4EA3-B20D-DACD2E972834}"/>
              </a:ext>
            </a:extLst>
          </p:cNvPr>
          <p:cNvCxnSpPr>
            <a:cxnSpLocks/>
          </p:cNvCxnSpPr>
          <p:nvPr/>
        </p:nvCxnSpPr>
        <p:spPr>
          <a:xfrm>
            <a:off x="139700" y="6718300"/>
            <a:ext cx="9893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1B7B81-F6B6-4422-9181-E12FCFD1760D}"/>
              </a:ext>
            </a:extLst>
          </p:cNvPr>
          <p:cNvSpPr/>
          <p:nvPr/>
        </p:nvSpPr>
        <p:spPr>
          <a:xfrm rot="5400000">
            <a:off x="380997" y="-381000"/>
            <a:ext cx="139700" cy="9016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1E6BC0-8003-40D2-B20E-5FEF4DF6E2AB}"/>
              </a:ext>
            </a:extLst>
          </p:cNvPr>
          <p:cNvSpPr txBox="1"/>
          <p:nvPr/>
        </p:nvSpPr>
        <p:spPr>
          <a:xfrm>
            <a:off x="196472" y="172731"/>
            <a:ext cx="6030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2,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1B6AE6B-5B8D-4D45-AF65-509728806A29}"/>
              </a:ext>
            </a:extLst>
          </p:cNvPr>
          <p:cNvSpPr/>
          <p:nvPr/>
        </p:nvSpPr>
        <p:spPr>
          <a:xfrm>
            <a:off x="481567" y="854709"/>
            <a:ext cx="5413594" cy="555219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ko-KR" altLang="en-US" sz="1800" b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  <a:cs typeface="Arial" panose="020B0604020202020204" pitchFamily="34" charset="0"/>
              </a:rPr>
              <a:t>밀리그램</a:t>
            </a:r>
            <a:endParaRPr lang="ko-KR" altLang="en-US" sz="1800" b="0" dirty="0">
              <a:solidFill>
                <a:srgbClr val="554F4D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232EF9-480E-4ADB-B81C-48FF19F96248}"/>
              </a:ext>
            </a:extLst>
          </p:cNvPr>
          <p:cNvSpPr/>
          <p:nvPr/>
        </p:nvSpPr>
        <p:spPr>
          <a:xfrm>
            <a:off x="6314157" y="854707"/>
            <a:ext cx="5396276" cy="55521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E01EDF-7CB1-98D4-E390-5D967CBA252C}"/>
              </a:ext>
            </a:extLst>
          </p:cNvPr>
          <p:cNvSpPr txBox="1"/>
          <p:nvPr/>
        </p:nvSpPr>
        <p:spPr>
          <a:xfrm>
            <a:off x="901695" y="208377"/>
            <a:ext cx="3196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경쟁사 바이럴 현황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C3009C4-1A84-B78E-8F79-DC4E57998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96" y="1495581"/>
            <a:ext cx="4650336" cy="41021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523EC-5390-8DD2-FC18-6C6BB60DC859}"/>
              </a:ext>
            </a:extLst>
          </p:cNvPr>
          <p:cNvSpPr txBox="1"/>
          <p:nvPr/>
        </p:nvSpPr>
        <p:spPr>
          <a:xfrm>
            <a:off x="568209" y="990594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밀리그램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CC1B57-A61B-D344-C7CE-44D3D6E7E425}"/>
              </a:ext>
            </a:extLst>
          </p:cNvPr>
          <p:cNvSpPr txBox="1"/>
          <p:nvPr/>
        </p:nvSpPr>
        <p:spPr>
          <a:xfrm>
            <a:off x="6453252" y="990594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눔다이어트</a:t>
            </a:r>
            <a:endParaRPr lang="ko-KR" altLang="en-US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7898A12-8BCB-1FF7-0CEC-12FA6AA8D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663" y="1495581"/>
            <a:ext cx="4515984" cy="407986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E5F632E-DD9C-BA4E-154B-588F225EE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898" y="5003173"/>
            <a:ext cx="4274127" cy="130956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18D6016-E9F0-5213-F7BF-5918A4113A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3083" y="4513170"/>
            <a:ext cx="4312106" cy="170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37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8AC95A-1721-4799-A88C-8CFCB4FD8FCF}"/>
              </a:ext>
            </a:extLst>
          </p:cNvPr>
          <p:cNvSpPr/>
          <p:nvPr/>
        </p:nvSpPr>
        <p:spPr>
          <a:xfrm>
            <a:off x="0" y="88899"/>
            <a:ext cx="139700" cy="9016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196F41-4BC6-4EA3-B20D-DACD2E972834}"/>
              </a:ext>
            </a:extLst>
          </p:cNvPr>
          <p:cNvCxnSpPr>
            <a:cxnSpLocks/>
          </p:cNvCxnSpPr>
          <p:nvPr/>
        </p:nvCxnSpPr>
        <p:spPr>
          <a:xfrm>
            <a:off x="139700" y="6718300"/>
            <a:ext cx="9893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1B7B81-F6B6-4422-9181-E12FCFD1760D}"/>
              </a:ext>
            </a:extLst>
          </p:cNvPr>
          <p:cNvSpPr/>
          <p:nvPr/>
        </p:nvSpPr>
        <p:spPr>
          <a:xfrm rot="5400000">
            <a:off x="380997" y="-381000"/>
            <a:ext cx="139700" cy="9016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1E6BC0-8003-40D2-B20E-5FEF4DF6E2AB}"/>
              </a:ext>
            </a:extLst>
          </p:cNvPr>
          <p:cNvSpPr txBox="1"/>
          <p:nvPr/>
        </p:nvSpPr>
        <p:spPr>
          <a:xfrm>
            <a:off x="196472" y="172731"/>
            <a:ext cx="6030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2,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232EF9-480E-4ADB-B81C-48FF19F96248}"/>
              </a:ext>
            </a:extLst>
          </p:cNvPr>
          <p:cNvSpPr/>
          <p:nvPr/>
        </p:nvSpPr>
        <p:spPr>
          <a:xfrm>
            <a:off x="6314157" y="990595"/>
            <a:ext cx="5396276" cy="54163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E01EDF-7CB1-98D4-E390-5D967CBA252C}"/>
              </a:ext>
            </a:extLst>
          </p:cNvPr>
          <p:cNvSpPr txBox="1"/>
          <p:nvPr/>
        </p:nvSpPr>
        <p:spPr>
          <a:xfrm>
            <a:off x="901695" y="208377"/>
            <a:ext cx="3196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경쟁사 바이럴 현황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CC1B57-A61B-D344-C7CE-44D3D6E7E425}"/>
              </a:ext>
            </a:extLst>
          </p:cNvPr>
          <p:cNvSpPr txBox="1"/>
          <p:nvPr/>
        </p:nvSpPr>
        <p:spPr>
          <a:xfrm>
            <a:off x="6493336" y="1096736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밸런스프렌즈</a:t>
            </a:r>
            <a:endParaRPr lang="ko-KR" altLang="en-US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6682B8E-48CE-1004-1A5D-18E13D2CF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956" y="1547503"/>
            <a:ext cx="4855622" cy="421375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999C95F-2DDA-14A6-49C2-52AA75886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556" y="4227405"/>
            <a:ext cx="3998949" cy="206561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377B1585-F0E9-E295-CE6D-00BFB832775E}"/>
              </a:ext>
            </a:extLst>
          </p:cNvPr>
          <p:cNvSpPr/>
          <p:nvPr/>
        </p:nvSpPr>
        <p:spPr>
          <a:xfrm>
            <a:off x="481567" y="990595"/>
            <a:ext cx="5413594" cy="54163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 sz="1800" b="0" dirty="0">
              <a:solidFill>
                <a:srgbClr val="554F4D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A77BC2-49E7-4634-A8EC-20A68443BB62}"/>
              </a:ext>
            </a:extLst>
          </p:cNvPr>
          <p:cNvSpPr txBox="1"/>
          <p:nvPr/>
        </p:nvSpPr>
        <p:spPr>
          <a:xfrm>
            <a:off x="620207" y="1096736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빼다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6814E14-5DC5-E530-220B-59AB7364A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28" y="1410962"/>
            <a:ext cx="4785852" cy="467474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E95DC12-0575-776D-74E8-1D1B4B492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081" y="3781290"/>
            <a:ext cx="4223060" cy="256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95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8AC95A-1721-4799-A88C-8CFCB4FD8FCF}"/>
              </a:ext>
            </a:extLst>
          </p:cNvPr>
          <p:cNvSpPr/>
          <p:nvPr/>
        </p:nvSpPr>
        <p:spPr>
          <a:xfrm>
            <a:off x="0" y="88899"/>
            <a:ext cx="139700" cy="9016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196F41-4BC6-4EA3-B20D-DACD2E972834}"/>
              </a:ext>
            </a:extLst>
          </p:cNvPr>
          <p:cNvCxnSpPr>
            <a:cxnSpLocks/>
          </p:cNvCxnSpPr>
          <p:nvPr/>
        </p:nvCxnSpPr>
        <p:spPr>
          <a:xfrm>
            <a:off x="139700" y="6718300"/>
            <a:ext cx="9893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1B7B81-F6B6-4422-9181-E12FCFD1760D}"/>
              </a:ext>
            </a:extLst>
          </p:cNvPr>
          <p:cNvSpPr/>
          <p:nvPr/>
        </p:nvSpPr>
        <p:spPr>
          <a:xfrm rot="5400000">
            <a:off x="380997" y="-381000"/>
            <a:ext cx="139700" cy="9016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1E6BC0-8003-40D2-B20E-5FEF4DF6E2AB}"/>
              </a:ext>
            </a:extLst>
          </p:cNvPr>
          <p:cNvSpPr txBox="1"/>
          <p:nvPr/>
        </p:nvSpPr>
        <p:spPr>
          <a:xfrm>
            <a:off x="196472" y="172731"/>
            <a:ext cx="6030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2,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232EF9-480E-4ADB-B81C-48FF19F96248}"/>
              </a:ext>
            </a:extLst>
          </p:cNvPr>
          <p:cNvSpPr/>
          <p:nvPr/>
        </p:nvSpPr>
        <p:spPr>
          <a:xfrm>
            <a:off x="6314157" y="149558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E01EDF-7CB1-98D4-E390-5D967CBA252C}"/>
              </a:ext>
            </a:extLst>
          </p:cNvPr>
          <p:cNvSpPr txBox="1"/>
          <p:nvPr/>
        </p:nvSpPr>
        <p:spPr>
          <a:xfrm>
            <a:off x="901695" y="208377"/>
            <a:ext cx="3196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경쟁사 바이럴 현황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CC1B57-A61B-D344-C7CE-44D3D6E7E425}"/>
              </a:ext>
            </a:extLst>
          </p:cNvPr>
          <p:cNvSpPr txBox="1"/>
          <p:nvPr/>
        </p:nvSpPr>
        <p:spPr>
          <a:xfrm>
            <a:off x="6474864" y="1628494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야지오</a:t>
            </a:r>
            <a:endParaRPr lang="ko-KR" altLang="en-US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4552D2B-A276-34F5-AEB4-2730A81D6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299" y="2069063"/>
            <a:ext cx="4641992" cy="424909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1A9A2E1-3237-EE2B-0302-C4786208517E}"/>
              </a:ext>
            </a:extLst>
          </p:cNvPr>
          <p:cNvSpPr/>
          <p:nvPr/>
        </p:nvSpPr>
        <p:spPr>
          <a:xfrm>
            <a:off x="497997" y="1495580"/>
            <a:ext cx="5413594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 sz="1800" b="0" dirty="0">
              <a:solidFill>
                <a:srgbClr val="554F4D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5713AE-8312-A564-C442-44ED5CC8E49E}"/>
              </a:ext>
            </a:extLst>
          </p:cNvPr>
          <p:cNvSpPr txBox="1"/>
          <p:nvPr/>
        </p:nvSpPr>
        <p:spPr>
          <a:xfrm>
            <a:off x="612611" y="1628494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팻시크릿</a:t>
            </a:r>
            <a:endParaRPr lang="ko-KR" altLang="en-US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B7F5B16-40C3-1724-560B-32FBB22B6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695" y="2130739"/>
            <a:ext cx="4569777" cy="416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13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2F7607A-16C1-4061-B8B2-7B88A55C183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" y="0"/>
            <a:ext cx="12190981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9C3366C-F554-41EA-A7FC-E0BBE650ECCB}"/>
              </a:ext>
            </a:extLst>
          </p:cNvPr>
          <p:cNvSpPr/>
          <p:nvPr/>
        </p:nvSpPr>
        <p:spPr>
          <a:xfrm>
            <a:off x="540083" y="3848242"/>
            <a:ext cx="5555917" cy="11301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1BBC35F-A00F-4925-9782-1152D12E5D59}"/>
              </a:ext>
            </a:extLst>
          </p:cNvPr>
          <p:cNvSpPr/>
          <p:nvPr/>
        </p:nvSpPr>
        <p:spPr>
          <a:xfrm>
            <a:off x="540084" y="2104246"/>
            <a:ext cx="2340000" cy="1743996"/>
          </a:xfrm>
          <a:prstGeom prst="rect">
            <a:avLst/>
          </a:prstGeom>
          <a:solidFill>
            <a:srgbClr val="4F7B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B33E13E-4057-4E12-9281-C0041EAE47BC}"/>
              </a:ext>
            </a:extLst>
          </p:cNvPr>
          <p:cNvCxnSpPr/>
          <p:nvPr/>
        </p:nvCxnSpPr>
        <p:spPr>
          <a:xfrm>
            <a:off x="540084" y="5181600"/>
            <a:ext cx="116519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7959FBE-54F7-447E-BD7B-09A55B319F12}"/>
              </a:ext>
            </a:extLst>
          </p:cNvPr>
          <p:cNvSpPr txBox="1"/>
          <p:nvPr/>
        </p:nvSpPr>
        <p:spPr>
          <a:xfrm flipH="1">
            <a:off x="718819" y="2318404"/>
            <a:ext cx="1287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</a:rPr>
              <a:t>Part 1, 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0C97D7-F128-4B61-8096-396738DB83B6}"/>
              </a:ext>
            </a:extLst>
          </p:cNvPr>
          <p:cNvSpPr txBox="1"/>
          <p:nvPr/>
        </p:nvSpPr>
        <p:spPr>
          <a:xfrm>
            <a:off x="718819" y="4090153"/>
            <a:ext cx="3469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accent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기업 분석 </a:t>
            </a:r>
            <a:r>
              <a:rPr lang="en-US" altLang="ko-KR" sz="3600" spc="-300" dirty="0">
                <a:solidFill>
                  <a:schemeClr val="accent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&amp; </a:t>
            </a:r>
            <a:r>
              <a:rPr lang="ko-KR" altLang="en-US" sz="3600" spc="-300" dirty="0">
                <a:solidFill>
                  <a:schemeClr val="accent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어플 소개</a:t>
            </a:r>
          </a:p>
        </p:txBody>
      </p:sp>
    </p:spTree>
    <p:extLst>
      <p:ext uri="{BB962C8B-B14F-4D97-AF65-F5344CB8AC3E}">
        <p14:creationId xmlns:p14="http://schemas.microsoft.com/office/powerpoint/2010/main" val="287945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8AC95A-1721-4799-A88C-8CFCB4FD8FCF}"/>
              </a:ext>
            </a:extLst>
          </p:cNvPr>
          <p:cNvSpPr/>
          <p:nvPr/>
        </p:nvSpPr>
        <p:spPr>
          <a:xfrm>
            <a:off x="0" y="88899"/>
            <a:ext cx="139700" cy="9016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196F41-4BC6-4EA3-B20D-DACD2E972834}"/>
              </a:ext>
            </a:extLst>
          </p:cNvPr>
          <p:cNvCxnSpPr>
            <a:cxnSpLocks/>
          </p:cNvCxnSpPr>
          <p:nvPr/>
        </p:nvCxnSpPr>
        <p:spPr>
          <a:xfrm>
            <a:off x="139700" y="6718300"/>
            <a:ext cx="9893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1B7B81-F6B6-4422-9181-E12FCFD1760D}"/>
              </a:ext>
            </a:extLst>
          </p:cNvPr>
          <p:cNvSpPr/>
          <p:nvPr/>
        </p:nvSpPr>
        <p:spPr>
          <a:xfrm rot="5400000">
            <a:off x="380997" y="-381000"/>
            <a:ext cx="139700" cy="9016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1E6BC0-8003-40D2-B20E-5FEF4DF6E2AB}"/>
              </a:ext>
            </a:extLst>
          </p:cNvPr>
          <p:cNvSpPr txBox="1"/>
          <p:nvPr/>
        </p:nvSpPr>
        <p:spPr>
          <a:xfrm>
            <a:off x="196472" y="172731"/>
            <a:ext cx="6030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2,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232EF9-480E-4ADB-B81C-48FF19F96248}"/>
              </a:ext>
            </a:extLst>
          </p:cNvPr>
          <p:cNvSpPr/>
          <p:nvPr/>
        </p:nvSpPr>
        <p:spPr>
          <a:xfrm>
            <a:off x="6314157" y="1071423"/>
            <a:ext cx="5396276" cy="53354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인스타그램</a:t>
            </a:r>
            <a:r>
              <a:rPr lang="en-US" altLang="ko-KR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경쟁사 </a:t>
            </a:r>
            <a:r>
              <a:rPr lang="en-US" altLang="ko-KR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&amp; </a:t>
            </a:r>
            <a:r>
              <a:rPr lang="ko-KR" altLang="en-US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스프린트 태그 검색</a:t>
            </a:r>
            <a:endParaRPr lang="en-US" altLang="ko-KR" dirty="0">
              <a:solidFill>
                <a:schemeClr val="tx1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marL="285750" indent="-285750" algn="ctr">
              <a:buFontTx/>
              <a:buChar char="-"/>
            </a:pPr>
            <a:endParaRPr lang="en-US" altLang="ko-KR" dirty="0">
              <a:solidFill>
                <a:schemeClr val="tx1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스프린트의 경우 </a:t>
            </a:r>
            <a:br>
              <a:rPr lang="en-US" altLang="ko-KR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인스타그램</a:t>
            </a:r>
            <a:r>
              <a:rPr lang="en-US" altLang="ko-KR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내에서 </a:t>
            </a:r>
            <a:r>
              <a:rPr lang="en-US" altLang="ko-KR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#</a:t>
            </a:r>
            <a:r>
              <a:rPr lang="ko-KR" altLang="en-US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스프린트로</a:t>
            </a:r>
            <a:br>
              <a:rPr lang="en-US" altLang="ko-KR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태그 검색 시 동명의 키워드로 인해 </a:t>
            </a:r>
            <a:br>
              <a:rPr lang="en-US" altLang="ko-KR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조회가 불가능</a:t>
            </a:r>
            <a:br>
              <a:rPr lang="en-US" altLang="ko-KR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</a:br>
            <a:br>
              <a:rPr lang="en-US" altLang="ko-KR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- </a:t>
            </a:r>
            <a:r>
              <a:rPr lang="ko-KR" altLang="en-US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과거 진행했던 스프린트 </a:t>
            </a:r>
            <a:r>
              <a:rPr lang="ko-KR" altLang="en-US" dirty="0" err="1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챌린지로</a:t>
            </a:r>
            <a:r>
              <a:rPr lang="ko-KR" altLang="en-US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비교 </a:t>
            </a:r>
            <a:br>
              <a:rPr lang="en-US" altLang="ko-KR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</a:br>
            <a:br>
              <a:rPr lang="en-US" altLang="ko-KR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- </a:t>
            </a:r>
            <a:r>
              <a:rPr lang="ko-KR" altLang="en-US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스프린트는 현재 전혀 바이럴이 이루어지지 않고 있음</a:t>
            </a:r>
            <a:endParaRPr lang="en-US" altLang="ko-KR" dirty="0">
              <a:solidFill>
                <a:schemeClr val="tx1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marL="285750" indent="-285750" algn="ctr">
              <a:buFontTx/>
              <a:buChar char="-"/>
            </a:pPr>
            <a:endParaRPr lang="en-US" altLang="ko-KR" dirty="0">
              <a:solidFill>
                <a:schemeClr val="tx1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경쟁 </a:t>
            </a:r>
            <a:r>
              <a:rPr lang="ko-KR" altLang="en-US" dirty="0" err="1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어플들이</a:t>
            </a:r>
            <a:r>
              <a:rPr lang="ko-KR" altLang="en-US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바이럴에서</a:t>
            </a:r>
            <a:r>
              <a:rPr lang="ko-KR" altLang="en-US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이미 비교 우위를 점하고 있다</a:t>
            </a:r>
            <a:endParaRPr lang="en-US" altLang="ko-KR" dirty="0">
              <a:solidFill>
                <a:schemeClr val="tx1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E01EDF-7CB1-98D4-E390-5D967CBA252C}"/>
              </a:ext>
            </a:extLst>
          </p:cNvPr>
          <p:cNvSpPr txBox="1"/>
          <p:nvPr/>
        </p:nvSpPr>
        <p:spPr>
          <a:xfrm>
            <a:off x="901695" y="208377"/>
            <a:ext cx="4836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스프린트 바이럴 현황 및 분석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1A9A2E1-3237-EE2B-0302-C4786208517E}"/>
              </a:ext>
            </a:extLst>
          </p:cNvPr>
          <p:cNvSpPr/>
          <p:nvPr/>
        </p:nvSpPr>
        <p:spPr>
          <a:xfrm>
            <a:off x="497997" y="1071422"/>
            <a:ext cx="5413594" cy="53354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 sz="1800" b="0" dirty="0">
              <a:solidFill>
                <a:srgbClr val="554F4D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5713AE-8312-A564-C442-44ED5CC8E49E}"/>
              </a:ext>
            </a:extLst>
          </p:cNvPr>
          <p:cNvSpPr txBox="1"/>
          <p:nvPr/>
        </p:nvSpPr>
        <p:spPr>
          <a:xfrm>
            <a:off x="631084" y="119901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스프린트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3398D3-A7DA-A537-38E7-1CF9F95B2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506" y="1645786"/>
            <a:ext cx="4390587" cy="40131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A843854-FA0E-5F3A-35CE-1D1488F07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13" y="5027652"/>
            <a:ext cx="4750789" cy="126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8AC95A-1721-4799-A88C-8CFCB4FD8FCF}"/>
              </a:ext>
            </a:extLst>
          </p:cNvPr>
          <p:cNvSpPr/>
          <p:nvPr/>
        </p:nvSpPr>
        <p:spPr>
          <a:xfrm>
            <a:off x="0" y="88899"/>
            <a:ext cx="139700" cy="9016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196F41-4BC6-4EA3-B20D-DACD2E972834}"/>
              </a:ext>
            </a:extLst>
          </p:cNvPr>
          <p:cNvCxnSpPr>
            <a:cxnSpLocks/>
          </p:cNvCxnSpPr>
          <p:nvPr/>
        </p:nvCxnSpPr>
        <p:spPr>
          <a:xfrm>
            <a:off x="139700" y="6718300"/>
            <a:ext cx="9893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1B7B81-F6B6-4422-9181-E12FCFD1760D}"/>
              </a:ext>
            </a:extLst>
          </p:cNvPr>
          <p:cNvSpPr/>
          <p:nvPr/>
        </p:nvSpPr>
        <p:spPr>
          <a:xfrm rot="5400000">
            <a:off x="380997" y="-381000"/>
            <a:ext cx="139700" cy="9016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1E6BC0-8003-40D2-B20E-5FEF4DF6E2AB}"/>
              </a:ext>
            </a:extLst>
          </p:cNvPr>
          <p:cNvSpPr txBox="1"/>
          <p:nvPr/>
        </p:nvSpPr>
        <p:spPr>
          <a:xfrm>
            <a:off x="196472" y="172731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2,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247991-CD9F-66A2-13CC-F4AB6E65273E}"/>
              </a:ext>
            </a:extLst>
          </p:cNvPr>
          <p:cNvSpPr txBox="1"/>
          <p:nvPr/>
        </p:nvSpPr>
        <p:spPr>
          <a:xfrm>
            <a:off x="901695" y="208377"/>
            <a:ext cx="2510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수익 모델 비교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4AB918-E189-01EB-805B-154EB5C7D828}"/>
              </a:ext>
            </a:extLst>
          </p:cNvPr>
          <p:cNvSpPr txBox="1"/>
          <p:nvPr/>
        </p:nvSpPr>
        <p:spPr>
          <a:xfrm>
            <a:off x="830276" y="2330227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endParaRPr lang="ko-KR" altLang="en-US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B26D16-FAF1-11D0-2E81-2992C3CDB886}"/>
              </a:ext>
            </a:extLst>
          </p:cNvPr>
          <p:cNvSpPr txBox="1"/>
          <p:nvPr/>
        </p:nvSpPr>
        <p:spPr>
          <a:xfrm>
            <a:off x="8732205" y="2561786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3E1CE33-4550-300E-758A-765528F81638}"/>
              </a:ext>
            </a:extLst>
          </p:cNvPr>
          <p:cNvSpPr/>
          <p:nvPr/>
        </p:nvSpPr>
        <p:spPr>
          <a:xfrm>
            <a:off x="605155" y="1144083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6B61E69-BE85-66FA-F9E3-090A7B220A19}"/>
              </a:ext>
            </a:extLst>
          </p:cNvPr>
          <p:cNvCxnSpPr/>
          <p:nvPr/>
        </p:nvCxnSpPr>
        <p:spPr>
          <a:xfrm>
            <a:off x="605155" y="1153314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991D800-C5C2-7334-8CEA-8212F8C98140}"/>
              </a:ext>
            </a:extLst>
          </p:cNvPr>
          <p:cNvSpPr/>
          <p:nvPr/>
        </p:nvSpPr>
        <p:spPr>
          <a:xfrm>
            <a:off x="4472305" y="1155558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93AD69D-78F9-5B72-0F92-C0F593498135}"/>
              </a:ext>
            </a:extLst>
          </p:cNvPr>
          <p:cNvCxnSpPr/>
          <p:nvPr/>
        </p:nvCxnSpPr>
        <p:spPr>
          <a:xfrm>
            <a:off x="4472305" y="1164789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B28FFFB-B9CC-E32A-02A5-79E69CCAB47A}"/>
              </a:ext>
            </a:extLst>
          </p:cNvPr>
          <p:cNvSpPr/>
          <p:nvPr/>
        </p:nvSpPr>
        <p:spPr>
          <a:xfrm>
            <a:off x="8339455" y="1167033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CB6E0C4-138A-6E04-8DA9-AE4735BCD30C}"/>
              </a:ext>
            </a:extLst>
          </p:cNvPr>
          <p:cNvCxnSpPr/>
          <p:nvPr/>
        </p:nvCxnSpPr>
        <p:spPr>
          <a:xfrm>
            <a:off x="8339455" y="1176264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AEDAC58-0702-827E-A3D6-448AE6296B1D}"/>
              </a:ext>
            </a:extLst>
          </p:cNvPr>
          <p:cNvCxnSpPr/>
          <p:nvPr/>
        </p:nvCxnSpPr>
        <p:spPr>
          <a:xfrm>
            <a:off x="605155" y="5312359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78C6C79-7957-9ECE-2866-B0ECC0777560}"/>
              </a:ext>
            </a:extLst>
          </p:cNvPr>
          <p:cNvCxnSpPr/>
          <p:nvPr/>
        </p:nvCxnSpPr>
        <p:spPr>
          <a:xfrm>
            <a:off x="4472305" y="5319746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E8D70B6-CD74-8D76-12C5-A7A2F734E0D3}"/>
              </a:ext>
            </a:extLst>
          </p:cNvPr>
          <p:cNvCxnSpPr/>
          <p:nvPr/>
        </p:nvCxnSpPr>
        <p:spPr>
          <a:xfrm>
            <a:off x="8339455" y="5327133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6068779-2411-111C-6686-112485019D2C}"/>
              </a:ext>
            </a:extLst>
          </p:cNvPr>
          <p:cNvSpPr txBox="1"/>
          <p:nvPr/>
        </p:nvSpPr>
        <p:spPr>
          <a:xfrm>
            <a:off x="9425493" y="1330892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accent1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스토어 운영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2986E7-E00E-894C-B3A8-128C6F004274}"/>
              </a:ext>
            </a:extLst>
          </p:cNvPr>
          <p:cNvSpPr txBox="1"/>
          <p:nvPr/>
        </p:nvSpPr>
        <p:spPr>
          <a:xfrm>
            <a:off x="5826845" y="1319417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accent1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멤버십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F8303E-EF48-0EF8-AE62-6FC79E7D684D}"/>
              </a:ext>
            </a:extLst>
          </p:cNvPr>
          <p:cNvSpPr txBox="1"/>
          <p:nvPr/>
        </p:nvSpPr>
        <p:spPr>
          <a:xfrm>
            <a:off x="1740086" y="1324033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accent1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광고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3843C8C-E746-6B56-593C-C8549EF4DA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35" b="12038"/>
          <a:stretch/>
        </p:blipFill>
        <p:spPr>
          <a:xfrm>
            <a:off x="4635264" y="3736737"/>
            <a:ext cx="1417647" cy="111889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D19D3CFC-D110-4301-8105-9BE5D45E9B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61" b="7276"/>
          <a:stretch/>
        </p:blipFill>
        <p:spPr>
          <a:xfrm>
            <a:off x="933162" y="2153458"/>
            <a:ext cx="1329824" cy="122450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81AC1F62-E257-5434-3AFA-53F0DBE300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754" b="11307"/>
          <a:stretch/>
        </p:blipFill>
        <p:spPr>
          <a:xfrm>
            <a:off x="4660579" y="2234366"/>
            <a:ext cx="1367018" cy="1006328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1A8F6B7-4386-9A28-B266-EDAA70AEE6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9264" y="2832260"/>
            <a:ext cx="1087162" cy="100281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3BE13AD0-6E07-61C0-80B9-AEE0A30935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8783" y="2131981"/>
            <a:ext cx="1096379" cy="106534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6B4D30A2-582B-F74F-95E9-92B553BCA0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7007" y="3618626"/>
            <a:ext cx="1531957" cy="1345132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462B987C-0864-6DB6-60D3-EFE0FB2780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4404" y="2142836"/>
            <a:ext cx="1405473" cy="1236817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08D97592-DA58-0301-8154-36EB397C8C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2197" y="3830028"/>
            <a:ext cx="1275016" cy="122911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15387AA7-D716-414C-3C31-841B81B7AE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9091" y="3688142"/>
            <a:ext cx="1399827" cy="122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99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8AC95A-1721-4799-A88C-8CFCB4FD8FCF}"/>
              </a:ext>
            </a:extLst>
          </p:cNvPr>
          <p:cNvSpPr/>
          <p:nvPr/>
        </p:nvSpPr>
        <p:spPr>
          <a:xfrm>
            <a:off x="0" y="88899"/>
            <a:ext cx="139700" cy="9016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196F41-4BC6-4EA3-B20D-DACD2E972834}"/>
              </a:ext>
            </a:extLst>
          </p:cNvPr>
          <p:cNvCxnSpPr>
            <a:cxnSpLocks/>
          </p:cNvCxnSpPr>
          <p:nvPr/>
        </p:nvCxnSpPr>
        <p:spPr>
          <a:xfrm>
            <a:off x="139700" y="6718300"/>
            <a:ext cx="9893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1B7B81-F6B6-4422-9181-E12FCFD1760D}"/>
              </a:ext>
            </a:extLst>
          </p:cNvPr>
          <p:cNvSpPr/>
          <p:nvPr/>
        </p:nvSpPr>
        <p:spPr>
          <a:xfrm rot="5400000">
            <a:off x="380997" y="-381000"/>
            <a:ext cx="139700" cy="9016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1E6BC0-8003-40D2-B20E-5FEF4DF6E2AB}"/>
              </a:ext>
            </a:extLst>
          </p:cNvPr>
          <p:cNvSpPr txBox="1"/>
          <p:nvPr/>
        </p:nvSpPr>
        <p:spPr>
          <a:xfrm>
            <a:off x="196472" y="172731"/>
            <a:ext cx="5725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1,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D6B4EC-02CE-48A2-AC88-D32EBDB87EFF}"/>
              </a:ext>
            </a:extLst>
          </p:cNvPr>
          <p:cNvSpPr/>
          <p:nvPr/>
        </p:nvSpPr>
        <p:spPr>
          <a:xfrm>
            <a:off x="643076" y="2672209"/>
            <a:ext cx="2663648" cy="28399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개월 </a:t>
            </a:r>
            <a:r>
              <a:rPr lang="en-US" altLang="ko-KR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3900</a:t>
            </a:r>
            <a:r>
              <a:rPr lang="ko-KR" altLang="en-US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원</a:t>
            </a:r>
            <a:endParaRPr lang="en-US" altLang="ko-KR" dirty="0">
              <a:solidFill>
                <a:schemeClr val="tx1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개월 </a:t>
            </a:r>
            <a:r>
              <a:rPr lang="en-US" altLang="ko-KR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20000</a:t>
            </a:r>
            <a:r>
              <a:rPr lang="ko-KR" altLang="en-US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원</a:t>
            </a:r>
            <a:endParaRPr lang="en-US" altLang="ko-KR" dirty="0">
              <a:solidFill>
                <a:schemeClr val="tx1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12</a:t>
            </a:r>
            <a:r>
              <a:rPr lang="ko-KR" altLang="en-US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개월 </a:t>
            </a:r>
            <a:r>
              <a:rPr lang="en-US" altLang="ko-KR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48000</a:t>
            </a:r>
            <a:r>
              <a:rPr lang="ko-KR" altLang="en-US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원</a:t>
            </a:r>
            <a:endParaRPr lang="en-US" altLang="ko-KR" dirty="0">
              <a:solidFill>
                <a:schemeClr val="tx1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endParaRPr lang="en-US" altLang="ko-KR" dirty="0">
              <a:solidFill>
                <a:schemeClr val="tx1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물 섭취량 추적</a:t>
            </a:r>
            <a:endParaRPr lang="en-US" altLang="ko-KR" dirty="0">
              <a:solidFill>
                <a:schemeClr val="tx1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식단 제안</a:t>
            </a:r>
            <a:endParaRPr lang="en-US" altLang="ko-KR" dirty="0">
              <a:solidFill>
                <a:schemeClr val="tx1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식단계획도구</a:t>
            </a:r>
            <a:endParaRPr lang="en-US" altLang="ko-KR" dirty="0">
              <a:solidFill>
                <a:schemeClr val="tx1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요리법 제공</a:t>
            </a:r>
            <a:endParaRPr lang="en-US" altLang="ko-KR" dirty="0">
              <a:solidFill>
                <a:schemeClr val="tx1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식단 복사 기능 제공</a:t>
            </a:r>
            <a:endParaRPr lang="en-US" altLang="ko-KR" dirty="0">
              <a:solidFill>
                <a:schemeClr val="tx1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BBC0806-7921-442B-810E-A3CEEA5C8E9F}"/>
              </a:ext>
            </a:extLst>
          </p:cNvPr>
          <p:cNvSpPr/>
          <p:nvPr/>
        </p:nvSpPr>
        <p:spPr>
          <a:xfrm>
            <a:off x="643076" y="2004418"/>
            <a:ext cx="2663648" cy="658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펫시크릿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CBEB3F-5B27-4CFD-9F6A-E3C93F75424E}"/>
              </a:ext>
            </a:extLst>
          </p:cNvPr>
          <p:cNvSpPr/>
          <p:nvPr/>
        </p:nvSpPr>
        <p:spPr>
          <a:xfrm>
            <a:off x="8918747" y="2660750"/>
            <a:ext cx="2663648" cy="2849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주 </a:t>
            </a:r>
            <a:r>
              <a:rPr lang="en-US" altLang="ko-KR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3900</a:t>
            </a:r>
            <a:r>
              <a:rPr lang="ko-KR" altLang="en-US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원 </a:t>
            </a:r>
            <a:endParaRPr lang="en-US" altLang="ko-KR" dirty="0">
              <a:solidFill>
                <a:schemeClr val="tx1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개월 </a:t>
            </a:r>
            <a:r>
              <a:rPr lang="en-US" altLang="ko-KR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8900</a:t>
            </a:r>
            <a:r>
              <a:rPr lang="ko-KR" altLang="en-US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원</a:t>
            </a:r>
            <a:endParaRPr lang="en-US" altLang="ko-KR" dirty="0">
              <a:solidFill>
                <a:schemeClr val="tx1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6</a:t>
            </a:r>
            <a:r>
              <a:rPr lang="ko-KR" altLang="en-US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개월 </a:t>
            </a:r>
            <a:r>
              <a:rPr lang="en-US" altLang="ko-KR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47000</a:t>
            </a:r>
            <a:r>
              <a:rPr lang="ko-KR" altLang="en-US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원</a:t>
            </a:r>
            <a:endParaRPr lang="en-US" altLang="ko-KR" dirty="0">
              <a:solidFill>
                <a:schemeClr val="tx1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endParaRPr lang="en-US" altLang="ko-KR" dirty="0">
              <a:solidFill>
                <a:schemeClr val="tx1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영양소</a:t>
            </a:r>
            <a:r>
              <a:rPr lang="en-US" altLang="ko-KR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&amp;</a:t>
            </a:r>
            <a:r>
              <a:rPr lang="ko-KR" altLang="en-US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칼로리 자동 계산</a:t>
            </a:r>
            <a:endParaRPr lang="en-US" altLang="ko-KR" dirty="0">
              <a:solidFill>
                <a:schemeClr val="tx1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그리드 제공</a:t>
            </a:r>
            <a:endParaRPr lang="en-US" altLang="ko-KR" dirty="0">
              <a:solidFill>
                <a:schemeClr val="tx1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하이라이트</a:t>
            </a:r>
            <a:r>
              <a:rPr lang="en-US" altLang="ko-KR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제공</a:t>
            </a:r>
            <a:endParaRPr lang="en-US" altLang="ko-KR" dirty="0">
              <a:solidFill>
                <a:schemeClr val="tx1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대</a:t>
            </a:r>
            <a:r>
              <a:rPr lang="en-US" altLang="ko-KR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1 </a:t>
            </a:r>
            <a:r>
              <a:rPr lang="ko-KR" altLang="en-US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영양코치</a:t>
            </a:r>
            <a:r>
              <a:rPr lang="en-US" altLang="ko-KR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예정</a:t>
            </a:r>
            <a:r>
              <a:rPr lang="en-US" altLang="ko-KR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)</a:t>
            </a:r>
          </a:p>
          <a:p>
            <a:r>
              <a:rPr lang="ko-KR" altLang="en-US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식단 추천</a:t>
            </a:r>
            <a:r>
              <a:rPr lang="en-US" altLang="ko-KR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예정</a:t>
            </a:r>
            <a:r>
              <a:rPr lang="en-US" altLang="ko-KR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)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1E7F63B-F0D2-4659-AF0E-AFC707CB1FB7}"/>
              </a:ext>
            </a:extLst>
          </p:cNvPr>
          <p:cNvSpPr/>
          <p:nvPr/>
        </p:nvSpPr>
        <p:spPr>
          <a:xfrm>
            <a:off x="3401633" y="2662972"/>
            <a:ext cx="2663648" cy="28491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6</a:t>
            </a:r>
            <a:r>
              <a:rPr lang="ko-KR" altLang="en-US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개월 </a:t>
            </a:r>
            <a:r>
              <a:rPr lang="en-US" altLang="ko-KR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42,000</a:t>
            </a:r>
          </a:p>
          <a:p>
            <a:r>
              <a:rPr lang="en-US" altLang="ko-KR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12</a:t>
            </a:r>
            <a:r>
              <a:rPr lang="ko-KR" altLang="en-US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개월 </a:t>
            </a:r>
            <a:r>
              <a:rPr lang="en-US" altLang="ko-KR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6,900</a:t>
            </a:r>
            <a:r>
              <a:rPr lang="ko-KR" altLang="en-US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원</a:t>
            </a:r>
            <a:endParaRPr lang="en-US" altLang="ko-KR" dirty="0">
              <a:solidFill>
                <a:schemeClr val="tx1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평생 </a:t>
            </a:r>
            <a:r>
              <a:rPr lang="en-US" altLang="ko-KR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259000</a:t>
            </a:r>
            <a:r>
              <a:rPr lang="ko-KR" altLang="en-US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원 </a:t>
            </a:r>
            <a:endParaRPr lang="en-US" altLang="ko-KR" dirty="0">
              <a:solidFill>
                <a:schemeClr val="tx1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endParaRPr lang="en-US" altLang="ko-KR" dirty="0">
              <a:solidFill>
                <a:schemeClr val="tx1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간헐적 단식모드</a:t>
            </a:r>
            <a:endParaRPr lang="en-US" altLang="ko-KR" dirty="0">
              <a:solidFill>
                <a:schemeClr val="tx1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음식평가</a:t>
            </a:r>
            <a:endParaRPr lang="en-US" altLang="ko-KR" dirty="0">
              <a:solidFill>
                <a:schemeClr val="tx1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레시피 </a:t>
            </a:r>
            <a:endParaRPr lang="en-US" altLang="ko-KR" dirty="0">
              <a:solidFill>
                <a:schemeClr val="tx1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식단 추천</a:t>
            </a:r>
            <a:endParaRPr lang="en-US" altLang="ko-KR" dirty="0">
              <a:solidFill>
                <a:schemeClr val="tx1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광고 제거 </a:t>
            </a:r>
            <a:endParaRPr lang="en-US" altLang="ko-KR" dirty="0">
              <a:solidFill>
                <a:schemeClr val="tx1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AC99BF6-85B5-48F7-8FBC-9D53362B68FD}"/>
              </a:ext>
            </a:extLst>
          </p:cNvPr>
          <p:cNvSpPr/>
          <p:nvPr/>
        </p:nvSpPr>
        <p:spPr>
          <a:xfrm>
            <a:off x="6160190" y="2662972"/>
            <a:ext cx="2663648" cy="2849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월 </a:t>
            </a:r>
            <a:r>
              <a:rPr lang="en-US" altLang="ko-KR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48900</a:t>
            </a:r>
            <a:r>
              <a:rPr lang="ko-KR" altLang="en-US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원 </a:t>
            </a:r>
            <a:endParaRPr lang="en-US" altLang="ko-KR" dirty="0">
              <a:solidFill>
                <a:schemeClr val="tx1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가격 고정 </a:t>
            </a:r>
            <a:r>
              <a:rPr lang="en-US" altLang="ko-KR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X</a:t>
            </a:r>
          </a:p>
          <a:p>
            <a:endParaRPr lang="en-US" altLang="ko-KR" dirty="0">
              <a:solidFill>
                <a:schemeClr val="tx1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endParaRPr lang="en-US" altLang="ko-KR" dirty="0">
              <a:solidFill>
                <a:schemeClr val="tx1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식단 분석</a:t>
            </a:r>
            <a:endParaRPr lang="en-US" altLang="ko-KR" dirty="0">
              <a:solidFill>
                <a:schemeClr val="tx1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r>
              <a:rPr lang="ko-KR" altLang="en-US" dirty="0" err="1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아티클</a:t>
            </a:r>
            <a:r>
              <a:rPr lang="ko-KR" altLang="en-US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제공</a:t>
            </a:r>
            <a:endParaRPr lang="en-US" altLang="ko-KR" dirty="0">
              <a:solidFill>
                <a:schemeClr val="tx1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운동 및 </a:t>
            </a:r>
            <a:r>
              <a:rPr lang="ko-KR" altLang="en-US" dirty="0" err="1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음수량</a:t>
            </a:r>
            <a:r>
              <a:rPr lang="ko-KR" altLang="en-US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기록</a:t>
            </a:r>
            <a:endParaRPr lang="en-US" altLang="ko-KR" dirty="0">
              <a:solidFill>
                <a:schemeClr val="tx1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1:1 </a:t>
            </a:r>
            <a:r>
              <a:rPr lang="ko-KR" altLang="en-US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코칭</a:t>
            </a:r>
            <a:r>
              <a:rPr lang="en-US" altLang="ko-KR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+ </a:t>
            </a:r>
            <a:r>
              <a:rPr lang="ko-KR" altLang="en-US" dirty="0" err="1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그룹코칭</a:t>
            </a:r>
            <a:endParaRPr lang="en-US" altLang="ko-KR" dirty="0">
              <a:solidFill>
                <a:schemeClr val="tx1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온라인</a:t>
            </a:r>
            <a:r>
              <a:rPr lang="en-US" altLang="ko-KR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PT</a:t>
            </a:r>
            <a:r>
              <a:rPr lang="ko-KR" altLang="en-US" dirty="0">
                <a:solidFill>
                  <a:schemeClr val="tx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에 가까움</a:t>
            </a:r>
            <a:endParaRPr lang="en-US" altLang="ko-KR" dirty="0">
              <a:solidFill>
                <a:schemeClr val="tx1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A8370D8-9566-4D25-A66D-76676E4B098C}"/>
              </a:ext>
            </a:extLst>
          </p:cNvPr>
          <p:cNvSpPr/>
          <p:nvPr/>
        </p:nvSpPr>
        <p:spPr>
          <a:xfrm>
            <a:off x="3401634" y="2004418"/>
            <a:ext cx="2663648" cy="658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야지오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4E74EE6-ED7F-4BFD-A5E0-00231D7216A0}"/>
              </a:ext>
            </a:extLst>
          </p:cNvPr>
          <p:cNvSpPr/>
          <p:nvPr/>
        </p:nvSpPr>
        <p:spPr>
          <a:xfrm>
            <a:off x="6160190" y="2004418"/>
            <a:ext cx="2663648" cy="658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눔 다이어트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7C04CF7-9C46-4ADE-BE3D-0048BB46FAA3}"/>
              </a:ext>
            </a:extLst>
          </p:cNvPr>
          <p:cNvSpPr/>
          <p:nvPr/>
        </p:nvSpPr>
        <p:spPr>
          <a:xfrm>
            <a:off x="8918747" y="2004418"/>
            <a:ext cx="2663648" cy="658554"/>
          </a:xfrm>
          <a:prstGeom prst="rect">
            <a:avLst/>
          </a:prstGeom>
          <a:solidFill>
            <a:srgbClr val="DFC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스프린트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560DE5-0ABE-4142-3FAC-3D7172EBB206}"/>
              </a:ext>
            </a:extLst>
          </p:cNvPr>
          <p:cNvSpPr txBox="1"/>
          <p:nvPr/>
        </p:nvSpPr>
        <p:spPr>
          <a:xfrm>
            <a:off x="901695" y="208377"/>
            <a:ext cx="4551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멤버십 가격 및 서비스 비교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0EF2C5-8589-888A-C882-9059AEF15FDE}"/>
              </a:ext>
            </a:extLst>
          </p:cNvPr>
          <p:cNvSpPr txBox="1"/>
          <p:nvPr/>
        </p:nvSpPr>
        <p:spPr>
          <a:xfrm>
            <a:off x="643076" y="1631484"/>
            <a:ext cx="1678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유료 멤버십 어플 기준</a:t>
            </a:r>
          </a:p>
        </p:txBody>
      </p:sp>
    </p:spTree>
    <p:extLst>
      <p:ext uri="{BB962C8B-B14F-4D97-AF65-F5344CB8AC3E}">
        <p14:creationId xmlns:p14="http://schemas.microsoft.com/office/powerpoint/2010/main" val="393154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8AC95A-1721-4799-A88C-8CFCB4FD8FCF}"/>
              </a:ext>
            </a:extLst>
          </p:cNvPr>
          <p:cNvSpPr/>
          <p:nvPr/>
        </p:nvSpPr>
        <p:spPr>
          <a:xfrm>
            <a:off x="0" y="88899"/>
            <a:ext cx="139700" cy="9016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196F41-4BC6-4EA3-B20D-DACD2E972834}"/>
              </a:ext>
            </a:extLst>
          </p:cNvPr>
          <p:cNvCxnSpPr>
            <a:cxnSpLocks/>
          </p:cNvCxnSpPr>
          <p:nvPr/>
        </p:nvCxnSpPr>
        <p:spPr>
          <a:xfrm>
            <a:off x="139700" y="6718300"/>
            <a:ext cx="9893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1B7B81-F6B6-4422-9181-E12FCFD1760D}"/>
              </a:ext>
            </a:extLst>
          </p:cNvPr>
          <p:cNvSpPr/>
          <p:nvPr/>
        </p:nvSpPr>
        <p:spPr>
          <a:xfrm rot="5400000">
            <a:off x="380997" y="-381000"/>
            <a:ext cx="139700" cy="9016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1E6BC0-8003-40D2-B20E-5FEF4DF6E2AB}"/>
              </a:ext>
            </a:extLst>
          </p:cNvPr>
          <p:cNvSpPr txBox="1"/>
          <p:nvPr/>
        </p:nvSpPr>
        <p:spPr>
          <a:xfrm>
            <a:off x="196472" y="172731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2,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247991-CD9F-66A2-13CC-F4AB6E65273E}"/>
              </a:ext>
            </a:extLst>
          </p:cNvPr>
          <p:cNvSpPr txBox="1"/>
          <p:nvPr/>
        </p:nvSpPr>
        <p:spPr>
          <a:xfrm>
            <a:off x="901695" y="208377"/>
            <a:ext cx="5077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식단 기록 시간 비교</a:t>
            </a:r>
            <a:r>
              <a:rPr lang="en-US" altLang="ko-KR" sz="3600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(</a:t>
            </a:r>
            <a:r>
              <a:rPr lang="ko-KR" altLang="en-US" sz="3600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사진 기반</a:t>
            </a:r>
            <a:r>
              <a:rPr lang="en-US" altLang="ko-KR" sz="3600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)</a:t>
            </a:r>
            <a:endParaRPr lang="ko-KR" altLang="en-US" sz="3600" spc="-150" dirty="0">
              <a:solidFill>
                <a:srgbClr val="554F4D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3A24B8-2154-9A20-7738-7AF81D623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29" y="1754994"/>
            <a:ext cx="4122087" cy="406302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5ED18F-C682-A9F7-91A6-7813E2E2B5FF}"/>
              </a:ext>
            </a:extLst>
          </p:cNvPr>
          <p:cNvSpPr/>
          <p:nvPr/>
        </p:nvSpPr>
        <p:spPr>
          <a:xfrm>
            <a:off x="834745" y="1269167"/>
            <a:ext cx="2519028" cy="21598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필리코치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2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분 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16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초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사진인식 서비스를 제공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사진 일부만  제대로 인식됨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수기로 양과 종류 수정</a:t>
            </a:r>
            <a:endParaRPr lang="ko-KR" altLang="en-US" dirty="0"/>
          </a:p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662A9F-2DDD-9539-FB9F-DA3BBA2E19F6}"/>
              </a:ext>
            </a:extLst>
          </p:cNvPr>
          <p:cNvSpPr/>
          <p:nvPr/>
        </p:nvSpPr>
        <p:spPr>
          <a:xfrm>
            <a:off x="834745" y="3933825"/>
            <a:ext cx="2519028" cy="22796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다이어트 카메라 </a:t>
            </a:r>
            <a:r>
              <a:rPr lang="en-US" altLang="ko-KR" b="1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AI</a:t>
            </a:r>
          </a:p>
          <a:p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1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분 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26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초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r>
              <a:rPr lang="ko-KR" altLang="en-US" dirty="0" err="1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필리코치와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같은 방식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일부인식 문제로 인해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수기로 양과 종류 수정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5ED86CC-6C3A-D619-A613-DF571EED157B}"/>
              </a:ext>
            </a:extLst>
          </p:cNvPr>
          <p:cNvSpPr/>
          <p:nvPr/>
        </p:nvSpPr>
        <p:spPr>
          <a:xfrm>
            <a:off x="8464572" y="1269170"/>
            <a:ext cx="2519028" cy="21598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밀리그램</a:t>
            </a:r>
            <a:endParaRPr lang="en-US" altLang="ko-KR" b="1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2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분 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36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초 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사진 등록가능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양과 종류 수정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37E09E9-E202-9E12-E10A-5B5B80350817}"/>
              </a:ext>
            </a:extLst>
          </p:cNvPr>
          <p:cNvSpPr/>
          <p:nvPr/>
        </p:nvSpPr>
        <p:spPr>
          <a:xfrm>
            <a:off x="8481769" y="3759203"/>
            <a:ext cx="2519028" cy="2604650"/>
          </a:xfrm>
          <a:prstGeom prst="rect">
            <a:avLst/>
          </a:prstGeom>
          <a:solidFill>
            <a:srgbClr val="E095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스프린트</a:t>
            </a:r>
            <a:r>
              <a:rPr lang="en-US" altLang="ko-KR" b="1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(</a:t>
            </a:r>
            <a:r>
              <a:rPr lang="ko-KR" altLang="en-US" b="1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유료</a:t>
            </a:r>
            <a:r>
              <a:rPr lang="en-US" altLang="ko-KR" b="1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)</a:t>
            </a:r>
          </a:p>
          <a:p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30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초 이내 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사진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&amp; 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설명 텍스트 등록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입력자체의 시간은 짧음 </a:t>
            </a:r>
            <a:b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</a:b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자동 식단 분석 후  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수정 사항이 있을 경우 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수기로 수정 필요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(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시간추가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62398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8AC95A-1721-4799-A88C-8CFCB4FD8FCF}"/>
              </a:ext>
            </a:extLst>
          </p:cNvPr>
          <p:cNvSpPr/>
          <p:nvPr/>
        </p:nvSpPr>
        <p:spPr>
          <a:xfrm>
            <a:off x="0" y="88899"/>
            <a:ext cx="139700" cy="9016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196F41-4BC6-4EA3-B20D-DACD2E972834}"/>
              </a:ext>
            </a:extLst>
          </p:cNvPr>
          <p:cNvCxnSpPr>
            <a:cxnSpLocks/>
          </p:cNvCxnSpPr>
          <p:nvPr/>
        </p:nvCxnSpPr>
        <p:spPr>
          <a:xfrm>
            <a:off x="139700" y="6718300"/>
            <a:ext cx="9893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1B7B81-F6B6-4422-9181-E12FCFD1760D}"/>
              </a:ext>
            </a:extLst>
          </p:cNvPr>
          <p:cNvSpPr/>
          <p:nvPr/>
        </p:nvSpPr>
        <p:spPr>
          <a:xfrm rot="5400000">
            <a:off x="380997" y="-381000"/>
            <a:ext cx="139700" cy="9016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1E6BC0-8003-40D2-B20E-5FEF4DF6E2AB}"/>
              </a:ext>
            </a:extLst>
          </p:cNvPr>
          <p:cNvSpPr txBox="1"/>
          <p:nvPr/>
        </p:nvSpPr>
        <p:spPr>
          <a:xfrm>
            <a:off x="196472" y="172731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2,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247991-CD9F-66A2-13CC-F4AB6E65273E}"/>
              </a:ext>
            </a:extLst>
          </p:cNvPr>
          <p:cNvSpPr txBox="1"/>
          <p:nvPr/>
        </p:nvSpPr>
        <p:spPr>
          <a:xfrm>
            <a:off x="901695" y="208377"/>
            <a:ext cx="54489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식단 기록 시간 비교</a:t>
            </a:r>
            <a:r>
              <a:rPr lang="en-US" altLang="ko-KR" sz="3600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(</a:t>
            </a:r>
            <a:r>
              <a:rPr lang="ko-KR" altLang="en-US" sz="3600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텍스트 기반</a:t>
            </a:r>
            <a:r>
              <a:rPr lang="en-US" altLang="ko-KR" sz="3600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)</a:t>
            </a:r>
            <a:endParaRPr lang="ko-KR" altLang="en-US" sz="3600" spc="-150" dirty="0">
              <a:solidFill>
                <a:srgbClr val="554F4D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DF4404-A0C4-522A-1492-BF81A9C840D6}"/>
              </a:ext>
            </a:extLst>
          </p:cNvPr>
          <p:cNvSpPr txBox="1"/>
          <p:nvPr/>
        </p:nvSpPr>
        <p:spPr>
          <a:xfrm>
            <a:off x="2346036" y="4645891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864C7DE-0561-C280-F7F4-7B9BC9A23E15}"/>
              </a:ext>
            </a:extLst>
          </p:cNvPr>
          <p:cNvSpPr/>
          <p:nvPr/>
        </p:nvSpPr>
        <p:spPr>
          <a:xfrm>
            <a:off x="966427" y="1338285"/>
            <a:ext cx="2519028" cy="19742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인아웃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1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분  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메뉴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, 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양 기록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CF071A4-80FF-22C9-6A30-1339C0952FE5}"/>
              </a:ext>
            </a:extLst>
          </p:cNvPr>
          <p:cNvSpPr/>
          <p:nvPr/>
        </p:nvSpPr>
        <p:spPr>
          <a:xfrm>
            <a:off x="966427" y="4048571"/>
            <a:ext cx="2519028" cy="19742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펫시크릿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45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초 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메뉴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, 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양 기록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2D8AD1B-4B24-FC3A-D693-A09629E8552B}"/>
              </a:ext>
            </a:extLst>
          </p:cNvPr>
          <p:cNvSpPr/>
          <p:nvPr/>
        </p:nvSpPr>
        <p:spPr>
          <a:xfrm>
            <a:off x="8357849" y="1338284"/>
            <a:ext cx="2519028" cy="19742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스프린트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(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무료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)</a:t>
            </a:r>
          </a:p>
          <a:p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44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초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메뉴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, 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양 기록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461BE81-2BCE-D20D-04DA-B810C4E82D37}"/>
              </a:ext>
            </a:extLst>
          </p:cNvPr>
          <p:cNvSpPr/>
          <p:nvPr/>
        </p:nvSpPr>
        <p:spPr>
          <a:xfrm>
            <a:off x="8357849" y="4048571"/>
            <a:ext cx="2519028" cy="19742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스프린트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(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유료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)</a:t>
            </a:r>
          </a:p>
          <a:p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20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초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메뉴만 기록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6FB208A-7EDC-A794-CE82-1A027B4D0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29" y="1754994"/>
            <a:ext cx="4122087" cy="406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1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AFB79B-1BA2-4438-8B19-ECC6E260B4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69D1AA9-02FA-412D-B953-F382635086F5}"/>
              </a:ext>
            </a:extLst>
          </p:cNvPr>
          <p:cNvSpPr/>
          <p:nvPr/>
        </p:nvSpPr>
        <p:spPr>
          <a:xfrm>
            <a:off x="540084" y="3818869"/>
            <a:ext cx="5555917" cy="11301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 spc="-300" dirty="0">
              <a:solidFill>
                <a:schemeClr val="bg1">
                  <a:lumMod val="95000"/>
                </a:schemeClr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2DD8A05-B525-4276-BFD3-054B35C1DFE6}"/>
              </a:ext>
            </a:extLst>
          </p:cNvPr>
          <p:cNvSpPr/>
          <p:nvPr/>
        </p:nvSpPr>
        <p:spPr>
          <a:xfrm>
            <a:off x="540084" y="2104246"/>
            <a:ext cx="2340000" cy="1743996"/>
          </a:xfrm>
          <a:prstGeom prst="rect">
            <a:avLst/>
          </a:prstGeom>
          <a:solidFill>
            <a:srgbClr val="4F7B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EC7BC60-E722-4516-8C96-45C25FC3ED2C}"/>
              </a:ext>
            </a:extLst>
          </p:cNvPr>
          <p:cNvCxnSpPr/>
          <p:nvPr/>
        </p:nvCxnSpPr>
        <p:spPr>
          <a:xfrm>
            <a:off x="540084" y="5181600"/>
            <a:ext cx="116519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FA79116-385D-4474-8484-2E9220528D74}"/>
              </a:ext>
            </a:extLst>
          </p:cNvPr>
          <p:cNvSpPr txBox="1"/>
          <p:nvPr/>
        </p:nvSpPr>
        <p:spPr>
          <a:xfrm flipH="1">
            <a:off x="718818" y="2318404"/>
            <a:ext cx="1556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</a:rPr>
              <a:t>Part 3, 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699D27-E831-C12D-A446-41D502EC6AF9}"/>
              </a:ext>
            </a:extLst>
          </p:cNvPr>
          <p:cNvSpPr txBox="1"/>
          <p:nvPr/>
        </p:nvSpPr>
        <p:spPr>
          <a:xfrm>
            <a:off x="718819" y="4090153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accent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결론 및 방향성</a:t>
            </a:r>
          </a:p>
        </p:txBody>
      </p:sp>
    </p:spTree>
    <p:extLst>
      <p:ext uri="{BB962C8B-B14F-4D97-AF65-F5344CB8AC3E}">
        <p14:creationId xmlns:p14="http://schemas.microsoft.com/office/powerpoint/2010/main" val="307632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8AC95A-1721-4799-A88C-8CFCB4FD8FCF}"/>
              </a:ext>
            </a:extLst>
          </p:cNvPr>
          <p:cNvSpPr/>
          <p:nvPr/>
        </p:nvSpPr>
        <p:spPr>
          <a:xfrm>
            <a:off x="0" y="88899"/>
            <a:ext cx="139700" cy="9016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196F41-4BC6-4EA3-B20D-DACD2E972834}"/>
              </a:ext>
            </a:extLst>
          </p:cNvPr>
          <p:cNvCxnSpPr>
            <a:cxnSpLocks/>
          </p:cNvCxnSpPr>
          <p:nvPr/>
        </p:nvCxnSpPr>
        <p:spPr>
          <a:xfrm>
            <a:off x="139700" y="6718300"/>
            <a:ext cx="9893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1B7B81-F6B6-4422-9181-E12FCFD1760D}"/>
              </a:ext>
            </a:extLst>
          </p:cNvPr>
          <p:cNvSpPr/>
          <p:nvPr/>
        </p:nvSpPr>
        <p:spPr>
          <a:xfrm rot="5400000">
            <a:off x="380997" y="-381000"/>
            <a:ext cx="139700" cy="9016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1E6BC0-8003-40D2-B20E-5FEF4DF6E2AB}"/>
              </a:ext>
            </a:extLst>
          </p:cNvPr>
          <p:cNvSpPr txBox="1"/>
          <p:nvPr/>
        </p:nvSpPr>
        <p:spPr>
          <a:xfrm>
            <a:off x="196472" y="172731"/>
            <a:ext cx="6030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3,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51E5C22-9109-4F0E-92E9-E07CB97C5DF0}"/>
              </a:ext>
            </a:extLst>
          </p:cNvPr>
          <p:cNvSpPr/>
          <p:nvPr/>
        </p:nvSpPr>
        <p:spPr>
          <a:xfrm>
            <a:off x="1086539" y="1452773"/>
            <a:ext cx="4902200" cy="2235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39D7DF7-BB2B-457A-A8F3-D2BDF25E900B}"/>
              </a:ext>
            </a:extLst>
          </p:cNvPr>
          <p:cNvSpPr/>
          <p:nvPr/>
        </p:nvSpPr>
        <p:spPr>
          <a:xfrm>
            <a:off x="6217339" y="1452773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589301D-C2E5-4FF1-8059-CE4458F30617}"/>
              </a:ext>
            </a:extLst>
          </p:cNvPr>
          <p:cNvSpPr/>
          <p:nvPr/>
        </p:nvSpPr>
        <p:spPr>
          <a:xfrm>
            <a:off x="1086539" y="3885039"/>
            <a:ext cx="4902200" cy="2235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1EB61CC-5816-46B4-9790-E192204018D2}"/>
              </a:ext>
            </a:extLst>
          </p:cNvPr>
          <p:cNvSpPr/>
          <p:nvPr/>
        </p:nvSpPr>
        <p:spPr>
          <a:xfrm>
            <a:off x="6217339" y="3885038"/>
            <a:ext cx="4902200" cy="2235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D8FB9D-6114-40D7-AA9B-83D177739505}"/>
              </a:ext>
            </a:extLst>
          </p:cNvPr>
          <p:cNvSpPr/>
          <p:nvPr/>
        </p:nvSpPr>
        <p:spPr>
          <a:xfrm>
            <a:off x="5379139" y="3095151"/>
            <a:ext cx="482600" cy="482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206156-B831-4FA9-92A5-4FB879D5A51A}"/>
              </a:ext>
            </a:extLst>
          </p:cNvPr>
          <p:cNvSpPr txBox="1"/>
          <p:nvPr/>
        </p:nvSpPr>
        <p:spPr>
          <a:xfrm>
            <a:off x="5424362" y="3105618"/>
            <a:ext cx="389851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F79896F-0224-44C6-AC3F-D912E945D96D}"/>
              </a:ext>
            </a:extLst>
          </p:cNvPr>
          <p:cNvSpPr/>
          <p:nvPr/>
        </p:nvSpPr>
        <p:spPr>
          <a:xfrm>
            <a:off x="6336295" y="3095151"/>
            <a:ext cx="482600" cy="482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00B433-FB49-4801-97C6-DC8997A6FC43}"/>
              </a:ext>
            </a:extLst>
          </p:cNvPr>
          <p:cNvSpPr txBox="1"/>
          <p:nvPr/>
        </p:nvSpPr>
        <p:spPr>
          <a:xfrm>
            <a:off x="6339839" y="3110637"/>
            <a:ext cx="473206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5A52469-1599-4C6F-9305-65F572A2CD40}"/>
              </a:ext>
            </a:extLst>
          </p:cNvPr>
          <p:cNvSpPr/>
          <p:nvPr/>
        </p:nvSpPr>
        <p:spPr>
          <a:xfrm>
            <a:off x="5377987" y="3994734"/>
            <a:ext cx="482600" cy="482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550B9A-B51A-4081-9061-A1F8D52C7F35}"/>
              </a:ext>
            </a:extLst>
          </p:cNvPr>
          <p:cNvSpPr txBox="1"/>
          <p:nvPr/>
        </p:nvSpPr>
        <p:spPr>
          <a:xfrm>
            <a:off x="5402188" y="4005201"/>
            <a:ext cx="42672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F916A3-C8A3-4E54-B9D3-0FB2D2A12AF3}"/>
              </a:ext>
            </a:extLst>
          </p:cNvPr>
          <p:cNvSpPr/>
          <p:nvPr/>
        </p:nvSpPr>
        <p:spPr>
          <a:xfrm>
            <a:off x="6335143" y="3994733"/>
            <a:ext cx="482600" cy="482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CFFDBF-8A37-46B6-90E5-EC22EDE24FCC}"/>
              </a:ext>
            </a:extLst>
          </p:cNvPr>
          <p:cNvSpPr txBox="1"/>
          <p:nvPr/>
        </p:nvSpPr>
        <p:spPr>
          <a:xfrm>
            <a:off x="6394793" y="4005200"/>
            <a:ext cx="372218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8DC5A7-86BD-4073-AA58-A7418688E4B8}"/>
              </a:ext>
            </a:extLst>
          </p:cNvPr>
          <p:cNvSpPr txBox="1"/>
          <p:nvPr/>
        </p:nvSpPr>
        <p:spPr>
          <a:xfrm>
            <a:off x="1295679" y="1925935"/>
            <a:ext cx="3195105" cy="1304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인간지능을 통한 쉽고 빠른 식단 관리</a:t>
            </a:r>
            <a:endParaRPr lang="en-US" altLang="ko-KR" spc="-150" dirty="0">
              <a:solidFill>
                <a:schemeClr val="bg1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식단관리 이외의 부가 서비스 제공</a:t>
            </a:r>
            <a:endParaRPr lang="en-US" altLang="ko-KR" spc="-150" dirty="0">
              <a:solidFill>
                <a:schemeClr val="bg1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깔끔한  </a:t>
            </a:r>
            <a:r>
              <a:rPr lang="en-US" altLang="ko-KR" spc="-150" dirty="0">
                <a:solidFill>
                  <a:schemeClr val="bg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UI</a:t>
            </a:r>
            <a:r>
              <a:rPr lang="ko-KR" altLang="en-US" spc="-150" dirty="0">
                <a:solidFill>
                  <a:schemeClr val="bg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와 하이라이트 제공</a:t>
            </a:r>
            <a:endParaRPr lang="en-US" altLang="ko-KR" spc="-150" dirty="0">
              <a:solidFill>
                <a:schemeClr val="bg1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0F3F0E-AFAB-4402-A272-72E13E670302}"/>
              </a:ext>
            </a:extLst>
          </p:cNvPr>
          <p:cNvSpPr txBox="1"/>
          <p:nvPr/>
        </p:nvSpPr>
        <p:spPr>
          <a:xfrm>
            <a:off x="6808544" y="1725043"/>
            <a:ext cx="3405099" cy="1719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유료 서비스 전환을 위한 고객 경험 부재</a:t>
            </a:r>
            <a:endParaRPr lang="en-US" altLang="ko-KR" spc="-150" dirty="0">
              <a:solidFill>
                <a:schemeClr val="bg1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오픈 예정 서비스 多</a:t>
            </a:r>
            <a:endParaRPr lang="en-US" altLang="ko-KR" spc="-150" dirty="0">
              <a:solidFill>
                <a:schemeClr val="bg1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바이럴 미비 </a:t>
            </a:r>
            <a:r>
              <a:rPr lang="en-US" altLang="ko-KR" spc="-150" dirty="0">
                <a:solidFill>
                  <a:schemeClr val="bg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&amp; </a:t>
            </a:r>
            <a:r>
              <a:rPr lang="ko-KR" altLang="en-US" spc="-150" dirty="0">
                <a:solidFill>
                  <a:schemeClr val="bg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인지도 낮음</a:t>
            </a:r>
            <a:endParaRPr lang="en-US" altLang="ko-KR" spc="-150" dirty="0">
              <a:solidFill>
                <a:schemeClr val="bg1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마케팅의 부제</a:t>
            </a:r>
            <a:endParaRPr lang="en-US" altLang="ko-KR" spc="-150" dirty="0">
              <a:solidFill>
                <a:schemeClr val="bg1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E1C3C5-4F18-4D71-83A1-DFB53B872D90}"/>
              </a:ext>
            </a:extLst>
          </p:cNvPr>
          <p:cNvSpPr txBox="1"/>
          <p:nvPr/>
        </p:nvSpPr>
        <p:spPr>
          <a:xfrm>
            <a:off x="1312409" y="4145445"/>
            <a:ext cx="3297698" cy="1719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시장의 선발주자와 다른 형태의 서비스</a:t>
            </a:r>
            <a:endParaRPr lang="en-US" altLang="ko-KR" spc="-150" dirty="0">
              <a:solidFill>
                <a:schemeClr val="bg1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유료 서비스 경험자들의 긍정적인 반응</a:t>
            </a:r>
            <a:endParaRPr lang="en-US" altLang="ko-KR" spc="-150" dirty="0">
              <a:solidFill>
                <a:schemeClr val="bg1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수익 모델의 다양화 추구</a:t>
            </a:r>
            <a:endParaRPr lang="en-US" altLang="ko-KR" spc="-150" dirty="0">
              <a:solidFill>
                <a:schemeClr val="bg1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서비스의 발전 가능성</a:t>
            </a:r>
            <a:endParaRPr lang="en-US" altLang="ko-KR" spc="-150" dirty="0">
              <a:solidFill>
                <a:schemeClr val="bg1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42A61B-D6B8-42E0-8762-65F28D061600}"/>
              </a:ext>
            </a:extLst>
          </p:cNvPr>
          <p:cNvSpPr txBox="1"/>
          <p:nvPr/>
        </p:nvSpPr>
        <p:spPr>
          <a:xfrm>
            <a:off x="6817743" y="4143283"/>
            <a:ext cx="3217547" cy="1719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시장 규모에 비해 경쟁자가 많은 상태</a:t>
            </a:r>
            <a:endParaRPr lang="en-US" altLang="ko-KR" spc="-150" dirty="0">
              <a:solidFill>
                <a:schemeClr val="bg1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후발 주자로 시장에 돌입</a:t>
            </a:r>
            <a:endParaRPr lang="en-US" altLang="ko-KR" spc="-150" dirty="0">
              <a:solidFill>
                <a:schemeClr val="bg1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약한 수익 모델</a:t>
            </a:r>
            <a:endParaRPr lang="en-US" altLang="ko-KR" spc="-150" dirty="0">
              <a:solidFill>
                <a:schemeClr val="bg1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유사 형태 서비스의 범람</a:t>
            </a:r>
            <a:endParaRPr lang="en-US" altLang="ko-KR" spc="-150" dirty="0">
              <a:solidFill>
                <a:schemeClr val="bg1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3A5546-192A-254D-C4A2-4908701D1405}"/>
              </a:ext>
            </a:extLst>
          </p:cNvPr>
          <p:cNvSpPr txBox="1"/>
          <p:nvPr/>
        </p:nvSpPr>
        <p:spPr>
          <a:xfrm>
            <a:off x="901695" y="208377"/>
            <a:ext cx="1204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SWOT</a:t>
            </a:r>
            <a:endParaRPr lang="ko-KR" altLang="en-US" sz="3600" spc="-150" dirty="0">
              <a:solidFill>
                <a:srgbClr val="554F4D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65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8AC95A-1721-4799-A88C-8CFCB4FD8FCF}"/>
              </a:ext>
            </a:extLst>
          </p:cNvPr>
          <p:cNvSpPr/>
          <p:nvPr/>
        </p:nvSpPr>
        <p:spPr>
          <a:xfrm>
            <a:off x="0" y="88899"/>
            <a:ext cx="139700" cy="9016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196F41-4BC6-4EA3-B20D-DACD2E972834}"/>
              </a:ext>
            </a:extLst>
          </p:cNvPr>
          <p:cNvCxnSpPr>
            <a:cxnSpLocks/>
          </p:cNvCxnSpPr>
          <p:nvPr/>
        </p:nvCxnSpPr>
        <p:spPr>
          <a:xfrm>
            <a:off x="139700" y="6718300"/>
            <a:ext cx="9893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1B7B81-F6B6-4422-9181-E12FCFD1760D}"/>
              </a:ext>
            </a:extLst>
          </p:cNvPr>
          <p:cNvSpPr/>
          <p:nvPr/>
        </p:nvSpPr>
        <p:spPr>
          <a:xfrm rot="5400000">
            <a:off x="380997" y="-381000"/>
            <a:ext cx="139700" cy="9016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1E6BC0-8003-40D2-B20E-5FEF4DF6E2AB}"/>
              </a:ext>
            </a:extLst>
          </p:cNvPr>
          <p:cNvSpPr txBox="1"/>
          <p:nvPr/>
        </p:nvSpPr>
        <p:spPr>
          <a:xfrm>
            <a:off x="196472" y="172731"/>
            <a:ext cx="6030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3,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5C49DCD-F805-498E-9893-C27E93B39D36}"/>
              </a:ext>
            </a:extLst>
          </p:cNvPr>
          <p:cNvSpPr/>
          <p:nvPr/>
        </p:nvSpPr>
        <p:spPr>
          <a:xfrm>
            <a:off x="609600" y="4541041"/>
            <a:ext cx="5486400" cy="1525945"/>
          </a:xfrm>
          <a:prstGeom prst="rect">
            <a:avLst/>
          </a:prstGeom>
          <a:solidFill>
            <a:schemeClr val="accent3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algn="ctr"/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인건비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, 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마케팅 비용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, 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앱 개발 비용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algn="ctr"/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앱스토어 이용 수수료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CC34B5D-A0A6-41E1-9328-639366B1AE9B}"/>
              </a:ext>
            </a:extLst>
          </p:cNvPr>
          <p:cNvSpPr/>
          <p:nvPr/>
        </p:nvSpPr>
        <p:spPr>
          <a:xfrm>
            <a:off x="6096000" y="4541041"/>
            <a:ext cx="5486400" cy="152594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algn="ctr"/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유료 멤버십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, 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스토어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(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예정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) </a:t>
            </a:r>
            <a:endParaRPr lang="ko-KR" altLang="en-US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8701E15-6AAE-4AC6-9D1D-99E82AE51206}"/>
              </a:ext>
            </a:extLst>
          </p:cNvPr>
          <p:cNvSpPr/>
          <p:nvPr/>
        </p:nvSpPr>
        <p:spPr>
          <a:xfrm>
            <a:off x="2804160" y="3015096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AEE3EA1-DBB2-4664-B053-49B0CBD66D39}"/>
              </a:ext>
            </a:extLst>
          </p:cNvPr>
          <p:cNvSpPr/>
          <p:nvPr/>
        </p:nvSpPr>
        <p:spPr>
          <a:xfrm>
            <a:off x="7193280" y="3015096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E872543-30E8-4586-A978-900F202A8688}"/>
              </a:ext>
            </a:extLst>
          </p:cNvPr>
          <p:cNvSpPr/>
          <p:nvPr/>
        </p:nvSpPr>
        <p:spPr>
          <a:xfrm>
            <a:off x="609600" y="1489151"/>
            <a:ext cx="2194560" cy="3051888"/>
          </a:xfrm>
          <a:prstGeom prst="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시간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algn="ctr"/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정확도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algn="ctr"/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전문성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8484C36-1A27-491B-AE17-54384CF5068E}"/>
              </a:ext>
            </a:extLst>
          </p:cNvPr>
          <p:cNvSpPr/>
          <p:nvPr/>
        </p:nvSpPr>
        <p:spPr>
          <a:xfrm>
            <a:off x="2804160" y="1489151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AB28119-193D-4234-AC5C-6292A6645D78}"/>
              </a:ext>
            </a:extLst>
          </p:cNvPr>
          <p:cNvSpPr/>
          <p:nvPr/>
        </p:nvSpPr>
        <p:spPr>
          <a:xfrm>
            <a:off x="4998720" y="1489151"/>
            <a:ext cx="2194560" cy="3051878"/>
          </a:xfrm>
          <a:prstGeom prst="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algn="ctr"/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식단 기입 시간 단축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algn="ctr"/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자동 영양 분석이 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algn="ctr"/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주가 되는 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algn="ctr"/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편리함 제공 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438514E-416B-4475-A167-1BD243645CAB}"/>
              </a:ext>
            </a:extLst>
          </p:cNvPr>
          <p:cNvSpPr/>
          <p:nvPr/>
        </p:nvSpPr>
        <p:spPr>
          <a:xfrm>
            <a:off x="7193280" y="1489151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D2B9B31-5197-4A89-A7D0-8A89188A64F1}"/>
              </a:ext>
            </a:extLst>
          </p:cNvPr>
          <p:cNvSpPr/>
          <p:nvPr/>
        </p:nvSpPr>
        <p:spPr>
          <a:xfrm>
            <a:off x="9387840" y="1489151"/>
            <a:ext cx="2194560" cy="3051867"/>
          </a:xfrm>
          <a:prstGeom prst="rect">
            <a:avLst/>
          </a:prstGeom>
          <a:solidFill>
            <a:schemeClr val="accent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algn="ctr"/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algn="ctr"/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20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대 중반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- 40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대 이하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algn="ctr"/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algn="ctr"/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여성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algn="ctr"/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algn="ctr"/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운동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, 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당뇨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, 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식단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algn="ctr"/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등에 관심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3029E2-4843-4F6F-A677-9A261A4E56B1}"/>
              </a:ext>
            </a:extLst>
          </p:cNvPr>
          <p:cNvSpPr txBox="1"/>
          <p:nvPr/>
        </p:nvSpPr>
        <p:spPr>
          <a:xfrm>
            <a:off x="5068374" y="1567126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가치 제안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613F1A5-6723-4217-BA9F-2334149F7D7E}"/>
              </a:ext>
            </a:extLst>
          </p:cNvPr>
          <p:cNvSpPr txBox="1"/>
          <p:nvPr/>
        </p:nvSpPr>
        <p:spPr>
          <a:xfrm>
            <a:off x="2871597" y="1567126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해결책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F61FBC7-E9F7-40D9-94DE-0D137A3F6F2F}"/>
              </a:ext>
            </a:extLst>
          </p:cNvPr>
          <p:cNvSpPr txBox="1"/>
          <p:nvPr/>
        </p:nvSpPr>
        <p:spPr>
          <a:xfrm>
            <a:off x="687520" y="1579826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문제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1F7D191-8B99-4E60-B973-9A80B2A2DA3E}"/>
              </a:ext>
            </a:extLst>
          </p:cNvPr>
          <p:cNvSpPr txBox="1"/>
          <p:nvPr/>
        </p:nvSpPr>
        <p:spPr>
          <a:xfrm>
            <a:off x="7227051" y="1567126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일방적 경쟁우위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883FBA1-7D32-4A24-B09B-7E49B5C75DCA}"/>
              </a:ext>
            </a:extLst>
          </p:cNvPr>
          <p:cNvSpPr txBox="1"/>
          <p:nvPr/>
        </p:nvSpPr>
        <p:spPr>
          <a:xfrm>
            <a:off x="9423830" y="1567126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고객 세그먼트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23B9769-780E-45F1-991A-7BAB5F77FF50}"/>
              </a:ext>
            </a:extLst>
          </p:cNvPr>
          <p:cNvSpPr txBox="1"/>
          <p:nvPr/>
        </p:nvSpPr>
        <p:spPr>
          <a:xfrm>
            <a:off x="2858897" y="3064169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핵심 지표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D148CAA-E889-4E3F-BAD4-CE813AE01671}"/>
              </a:ext>
            </a:extLst>
          </p:cNvPr>
          <p:cNvSpPr txBox="1"/>
          <p:nvPr/>
        </p:nvSpPr>
        <p:spPr>
          <a:xfrm>
            <a:off x="7277851" y="3076869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채널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B4F1C11-C19F-422F-BD7B-9F53ADAD4741}"/>
              </a:ext>
            </a:extLst>
          </p:cNvPr>
          <p:cNvSpPr txBox="1"/>
          <p:nvPr/>
        </p:nvSpPr>
        <p:spPr>
          <a:xfrm>
            <a:off x="674820" y="4622116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비용 구조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715FD96-1543-4465-BCCC-78CF5223E103}"/>
              </a:ext>
            </a:extLst>
          </p:cNvPr>
          <p:cNvSpPr txBox="1"/>
          <p:nvPr/>
        </p:nvSpPr>
        <p:spPr>
          <a:xfrm>
            <a:off x="6173920" y="4609416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수익원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8FE3833-E54F-4DAA-9D38-4A3AB0359571}"/>
              </a:ext>
            </a:extLst>
          </p:cNvPr>
          <p:cNvSpPr txBox="1"/>
          <p:nvPr/>
        </p:nvSpPr>
        <p:spPr>
          <a:xfrm>
            <a:off x="687520" y="1875469"/>
            <a:ext cx="83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Problems</a:t>
            </a:r>
            <a:endParaRPr lang="ko-KR" altLang="en-US" sz="1400" dirty="0">
              <a:solidFill>
                <a:schemeClr val="bg1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C84E56A-E2B5-4FEF-8430-A43AB032C8C3}"/>
              </a:ext>
            </a:extLst>
          </p:cNvPr>
          <p:cNvSpPr txBox="1"/>
          <p:nvPr/>
        </p:nvSpPr>
        <p:spPr>
          <a:xfrm>
            <a:off x="2884297" y="1886501"/>
            <a:ext cx="833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Solutions</a:t>
            </a:r>
            <a:endParaRPr lang="ko-KR" altLang="en-US" sz="14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E3D590F-A68B-4C9F-BF17-5E3C49B276D1}"/>
              </a:ext>
            </a:extLst>
          </p:cNvPr>
          <p:cNvSpPr txBox="1"/>
          <p:nvPr/>
        </p:nvSpPr>
        <p:spPr>
          <a:xfrm>
            <a:off x="5089994" y="1897533"/>
            <a:ext cx="1540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Value Propositions</a:t>
            </a:r>
            <a:endParaRPr lang="ko-KR" altLang="en-US" sz="1400" dirty="0">
              <a:solidFill>
                <a:schemeClr val="bg1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835A81-9DB6-470D-AC1B-31C86ABB6FEC}"/>
              </a:ext>
            </a:extLst>
          </p:cNvPr>
          <p:cNvSpPr txBox="1"/>
          <p:nvPr/>
        </p:nvSpPr>
        <p:spPr>
          <a:xfrm>
            <a:off x="7233754" y="1886501"/>
            <a:ext cx="1454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Unfair Advantage</a:t>
            </a:r>
            <a:endParaRPr lang="ko-KR" altLang="en-US" sz="14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6BB73B2-139F-4E82-BDF0-38090E85FE47}"/>
              </a:ext>
            </a:extLst>
          </p:cNvPr>
          <p:cNvSpPr txBox="1"/>
          <p:nvPr/>
        </p:nvSpPr>
        <p:spPr>
          <a:xfrm>
            <a:off x="9415614" y="1875469"/>
            <a:ext cx="1646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Customer Segments</a:t>
            </a:r>
            <a:endParaRPr lang="ko-KR" altLang="en-US" sz="1400" dirty="0">
              <a:solidFill>
                <a:schemeClr val="bg1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3F25C07-E5F3-4331-ABEA-B355119D3E84}"/>
              </a:ext>
            </a:extLst>
          </p:cNvPr>
          <p:cNvSpPr txBox="1"/>
          <p:nvPr/>
        </p:nvSpPr>
        <p:spPr>
          <a:xfrm>
            <a:off x="2884297" y="3377174"/>
            <a:ext cx="1028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Key Metrics</a:t>
            </a:r>
            <a:endParaRPr lang="ko-KR" altLang="en-US" sz="14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3E5972E-487E-4298-A363-FB3A19F0036A}"/>
              </a:ext>
            </a:extLst>
          </p:cNvPr>
          <p:cNvSpPr txBox="1"/>
          <p:nvPr/>
        </p:nvSpPr>
        <p:spPr>
          <a:xfrm>
            <a:off x="7281345" y="3377173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Channels</a:t>
            </a:r>
            <a:endParaRPr lang="ko-KR" altLang="en-US" sz="14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3D6AEA-75DA-447F-A5F5-9FFAF53F9EFB}"/>
              </a:ext>
            </a:extLst>
          </p:cNvPr>
          <p:cNvSpPr txBox="1"/>
          <p:nvPr/>
        </p:nvSpPr>
        <p:spPr>
          <a:xfrm>
            <a:off x="1668412" y="4687455"/>
            <a:ext cx="1234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Cost Structure</a:t>
            </a:r>
            <a:endParaRPr lang="ko-KR" altLang="en-US" sz="14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BA9CFE3-56AF-466F-B98D-EF4B5F75D4C7}"/>
              </a:ext>
            </a:extLst>
          </p:cNvPr>
          <p:cNvSpPr txBox="1"/>
          <p:nvPr/>
        </p:nvSpPr>
        <p:spPr>
          <a:xfrm>
            <a:off x="6929784" y="4662044"/>
            <a:ext cx="142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Revenue Streams</a:t>
            </a:r>
            <a:endParaRPr lang="ko-KR" altLang="en-US" sz="14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C269A3-C8EE-8CF6-013A-61EA58B257BE}"/>
              </a:ext>
            </a:extLst>
          </p:cNvPr>
          <p:cNvSpPr txBox="1"/>
          <p:nvPr/>
        </p:nvSpPr>
        <p:spPr>
          <a:xfrm>
            <a:off x="901695" y="208377"/>
            <a:ext cx="1686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린 캔버스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BF83D1-0B5C-57F5-0BDA-02256FD2AE7D}"/>
              </a:ext>
            </a:extLst>
          </p:cNvPr>
          <p:cNvSpPr txBox="1"/>
          <p:nvPr/>
        </p:nvSpPr>
        <p:spPr>
          <a:xfrm>
            <a:off x="3131838" y="2268462"/>
            <a:ext cx="1539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인간지능을 통한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algn="ctr"/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식단분석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51C6B0-E316-8155-EC86-1FE09E1F0C79}"/>
              </a:ext>
            </a:extLst>
          </p:cNvPr>
          <p:cNvSpPr txBox="1"/>
          <p:nvPr/>
        </p:nvSpPr>
        <p:spPr>
          <a:xfrm>
            <a:off x="7782560" y="3732285"/>
            <a:ext cx="1008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앱 스토어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algn="ctr"/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광고 매체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C19CEF-8802-35EB-5467-97060060CD2C}"/>
              </a:ext>
            </a:extLst>
          </p:cNvPr>
          <p:cNvSpPr txBox="1"/>
          <p:nvPr/>
        </p:nvSpPr>
        <p:spPr>
          <a:xfrm>
            <a:off x="7254064" y="2243299"/>
            <a:ext cx="2073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전문가의 식단 분석 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algn="ctr"/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인간지능이라는 유일성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F7D9E2-74AA-8A89-07A5-699D24484CDC}"/>
              </a:ext>
            </a:extLst>
          </p:cNvPr>
          <p:cNvSpPr txBox="1"/>
          <p:nvPr/>
        </p:nvSpPr>
        <p:spPr>
          <a:xfrm>
            <a:off x="3061576" y="3756791"/>
            <a:ext cx="1795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사용자 수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유료 멤버십 </a:t>
            </a:r>
            <a:r>
              <a:rPr lang="ko-KR" altLang="en-US" dirty="0" err="1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회원수</a:t>
            </a:r>
            <a:endParaRPr lang="ko-KR" altLang="en-US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048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8AC95A-1721-4799-A88C-8CFCB4FD8FCF}"/>
              </a:ext>
            </a:extLst>
          </p:cNvPr>
          <p:cNvSpPr/>
          <p:nvPr/>
        </p:nvSpPr>
        <p:spPr>
          <a:xfrm>
            <a:off x="0" y="88899"/>
            <a:ext cx="139700" cy="9016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196F41-4BC6-4EA3-B20D-DACD2E972834}"/>
              </a:ext>
            </a:extLst>
          </p:cNvPr>
          <p:cNvCxnSpPr>
            <a:cxnSpLocks/>
          </p:cNvCxnSpPr>
          <p:nvPr/>
        </p:nvCxnSpPr>
        <p:spPr>
          <a:xfrm>
            <a:off x="139700" y="6718300"/>
            <a:ext cx="9893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1B7B81-F6B6-4422-9181-E12FCFD1760D}"/>
              </a:ext>
            </a:extLst>
          </p:cNvPr>
          <p:cNvSpPr/>
          <p:nvPr/>
        </p:nvSpPr>
        <p:spPr>
          <a:xfrm rot="5400000">
            <a:off x="380997" y="-381000"/>
            <a:ext cx="139700" cy="9016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1E6BC0-8003-40D2-B20E-5FEF4DF6E2AB}"/>
              </a:ext>
            </a:extLst>
          </p:cNvPr>
          <p:cNvSpPr txBox="1"/>
          <p:nvPr/>
        </p:nvSpPr>
        <p:spPr>
          <a:xfrm>
            <a:off x="196472" y="172731"/>
            <a:ext cx="6030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3,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F8C6C2B-80E1-4217-B013-06AE4F39D6C5}"/>
              </a:ext>
            </a:extLst>
          </p:cNvPr>
          <p:cNvGrpSpPr/>
          <p:nvPr/>
        </p:nvGrpSpPr>
        <p:grpSpPr>
          <a:xfrm>
            <a:off x="6340272" y="1556853"/>
            <a:ext cx="4922901" cy="4102680"/>
            <a:chOff x="7283579" y="2088339"/>
            <a:chExt cx="4922901" cy="4102680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98F5FF6-77B9-4077-81BB-E62CE23FBFF5}"/>
                </a:ext>
              </a:extLst>
            </p:cNvPr>
            <p:cNvSpPr txBox="1"/>
            <p:nvPr/>
          </p:nvSpPr>
          <p:spPr>
            <a:xfrm>
              <a:off x="7506862" y="3156342"/>
              <a:ext cx="4419600" cy="30346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서울남산 장체 L" panose="02020503020101020101" pitchFamily="18" charset="-127"/>
                  <a:ea typeface="서울남산 장체 L" panose="02020503020101020101" pitchFamily="18" charset="-127"/>
                </a:rPr>
                <a:t>스프린트는 결국 </a:t>
              </a:r>
              <a:r>
                <a:rPr lang="en-US" altLang="ko-KR" sz="1600" spc="-150" dirty="0">
                  <a:latin typeface="서울남산 장체 L" panose="02020503020101020101" pitchFamily="18" charset="-127"/>
                  <a:ea typeface="서울남산 장체 L" panose="02020503020101020101" pitchFamily="18" charset="-127"/>
                </a:rPr>
                <a:t>‘</a:t>
              </a:r>
              <a:r>
                <a:rPr lang="ko-KR" altLang="en-US" sz="1600" spc="-150" dirty="0">
                  <a:latin typeface="서울남산 장체 L" panose="02020503020101020101" pitchFamily="18" charset="-127"/>
                  <a:ea typeface="서울남산 장체 L" panose="02020503020101020101" pitchFamily="18" charset="-127"/>
                </a:rPr>
                <a:t>앱</a:t>
              </a:r>
              <a:r>
                <a:rPr lang="en-US" altLang="ko-KR" sz="1600" spc="-150" dirty="0">
                  <a:latin typeface="서울남산 장체 L" panose="02020503020101020101" pitchFamily="18" charset="-127"/>
                  <a:ea typeface="서울남산 장체 L" panose="02020503020101020101" pitchFamily="18" charset="-127"/>
                </a:rPr>
                <a:t>＇</a:t>
              </a:r>
              <a:r>
                <a:rPr lang="ko-KR" altLang="en-US" sz="1600" spc="-150" dirty="0">
                  <a:latin typeface="서울남산 장체 L" panose="02020503020101020101" pitchFamily="18" charset="-127"/>
                  <a:ea typeface="서울남산 장체 L" panose="02020503020101020101" pitchFamily="18" charset="-127"/>
                </a:rPr>
                <a:t>이라는 서비스를 고객에게 제공하고 있다 </a:t>
              </a:r>
              <a:endParaRPr lang="en-US" altLang="ko-KR" sz="1600" spc="-150" dirty="0">
                <a:latin typeface="서울남산 장체 L" panose="02020503020101020101" pitchFamily="18" charset="-127"/>
                <a:ea typeface="서울남산 장체 L" panose="02020503020101020101" pitchFamily="18" charset="-127"/>
              </a:endParaRPr>
            </a:p>
            <a:p>
              <a:pPr algn="just">
                <a:lnSpc>
                  <a:spcPct val="120000"/>
                </a:lnSpc>
              </a:pPr>
              <a:endParaRPr lang="en-US" altLang="ko-KR" sz="1600" spc="-150" dirty="0">
                <a:latin typeface="서울남산 장체 L" panose="02020503020101020101" pitchFamily="18" charset="-127"/>
                <a:ea typeface="서울남산 장체 L" panose="02020503020101020101" pitchFamily="18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서울남산 장체 L" panose="02020503020101020101" pitchFamily="18" charset="-127"/>
                  <a:ea typeface="서울남산 장체 L" panose="02020503020101020101" pitchFamily="18" charset="-127"/>
                </a:rPr>
                <a:t>유저를 확보하고 더 나아가</a:t>
              </a:r>
              <a:endParaRPr lang="en-US" altLang="ko-KR" sz="1600" spc="-150" dirty="0">
                <a:latin typeface="서울남산 장체 L" panose="02020503020101020101" pitchFamily="18" charset="-127"/>
                <a:ea typeface="서울남산 장체 L" panose="02020503020101020101" pitchFamily="18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서울남산 장체 L" panose="02020503020101020101" pitchFamily="18" charset="-127"/>
                  <a:ea typeface="서울남산 장체 L" panose="02020503020101020101" pitchFamily="18" charset="-127"/>
                </a:rPr>
                <a:t>자사 서비스의 장기적인 고객으로 자리매김할 수 있어야한다</a:t>
              </a:r>
              <a:endParaRPr lang="en-US" altLang="ko-KR" sz="1600" spc="-150" dirty="0">
                <a:latin typeface="서울남산 장체 L" panose="02020503020101020101" pitchFamily="18" charset="-127"/>
                <a:ea typeface="서울남산 장체 L" panose="02020503020101020101" pitchFamily="18" charset="-127"/>
              </a:endParaRPr>
            </a:p>
            <a:p>
              <a:pPr algn="just">
                <a:lnSpc>
                  <a:spcPct val="120000"/>
                </a:lnSpc>
              </a:pPr>
              <a:endParaRPr lang="en-US" altLang="ko-KR" sz="1600" spc="-150" dirty="0">
                <a:latin typeface="서울남산 장체 L" panose="02020503020101020101" pitchFamily="18" charset="-127"/>
                <a:ea typeface="서울남산 장체 L" panose="02020503020101020101" pitchFamily="18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 dirty="0" err="1">
                  <a:latin typeface="서울남산 장체 L" panose="02020503020101020101" pitchFamily="18" charset="-127"/>
                  <a:ea typeface="서울남산 장체 L" panose="02020503020101020101" pitchFamily="18" charset="-127"/>
                </a:rPr>
                <a:t>앱마케팅</a:t>
              </a:r>
              <a:r>
                <a:rPr lang="ko-KR" altLang="en-US" sz="1600" spc="-150" dirty="0">
                  <a:latin typeface="서울남산 장체 L" panose="02020503020101020101" pitchFamily="18" charset="-127"/>
                  <a:ea typeface="서울남산 장체 L" panose="02020503020101020101" pitchFamily="18" charset="-127"/>
                </a:rPr>
                <a:t> </a:t>
              </a:r>
              <a:r>
                <a:rPr lang="ko-KR" altLang="en-US" sz="1600" spc="-150" dirty="0" err="1">
                  <a:latin typeface="서울남산 장체 L" panose="02020503020101020101" pitchFamily="18" charset="-127"/>
                  <a:ea typeface="서울남산 장체 L" panose="02020503020101020101" pitchFamily="18" charset="-127"/>
                </a:rPr>
                <a:t>퍼널을</a:t>
              </a:r>
              <a:r>
                <a:rPr lang="ko-KR" altLang="en-US" sz="1600" spc="-150" dirty="0">
                  <a:latin typeface="서울남산 장체 L" panose="02020503020101020101" pitchFamily="18" charset="-127"/>
                  <a:ea typeface="서울남산 장체 L" panose="02020503020101020101" pitchFamily="18" charset="-127"/>
                </a:rPr>
                <a:t> 염두에 둔 마케팅 전략 수립이 필요하다 판단</a:t>
              </a:r>
              <a:endParaRPr lang="en-US" altLang="ko-KR" sz="1600" spc="-150" dirty="0">
                <a:latin typeface="서울남산 장체 L" panose="02020503020101020101" pitchFamily="18" charset="-127"/>
                <a:ea typeface="서울남산 장체 L" panose="02020503020101020101" pitchFamily="18" charset="-127"/>
              </a:endParaRPr>
            </a:p>
            <a:p>
              <a:pPr algn="just">
                <a:lnSpc>
                  <a:spcPct val="120000"/>
                </a:lnSpc>
              </a:pPr>
              <a:endParaRPr lang="en-US" altLang="ko-KR" sz="1600" spc="-150" dirty="0">
                <a:latin typeface="서울남산 장체 L" panose="02020503020101020101" pitchFamily="18" charset="-127"/>
                <a:ea typeface="서울남산 장체 L" panose="02020503020101020101" pitchFamily="18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서울남산 장체 L" panose="02020503020101020101" pitchFamily="18" charset="-127"/>
                  <a:ea typeface="서울남산 장체 L" panose="02020503020101020101" pitchFamily="18" charset="-127"/>
                </a:rPr>
                <a:t>이를 통해</a:t>
              </a:r>
              <a:endParaRPr lang="en-US" altLang="ko-KR" sz="1600" spc="-150" dirty="0">
                <a:latin typeface="서울남산 장체 L" panose="02020503020101020101" pitchFamily="18" charset="-127"/>
                <a:ea typeface="서울남산 장체 L" panose="02020503020101020101" pitchFamily="18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서울남산 장체 L" panose="02020503020101020101" pitchFamily="18" charset="-127"/>
                  <a:ea typeface="서울남산 장체 L" panose="02020503020101020101" pitchFamily="18" charset="-127"/>
                </a:rPr>
                <a:t>현재 스프린트가 가진 약점이 극복되고 </a:t>
              </a:r>
              <a:endParaRPr lang="en-US" altLang="ko-KR" sz="1600" spc="-150" dirty="0">
                <a:latin typeface="서울남산 장체 L" panose="02020503020101020101" pitchFamily="18" charset="-127"/>
                <a:ea typeface="서울남산 장체 L" panose="02020503020101020101" pitchFamily="18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서울남산 장체 L" panose="02020503020101020101" pitchFamily="18" charset="-127"/>
                  <a:ea typeface="서울남산 장체 L" panose="02020503020101020101" pitchFamily="18" charset="-127"/>
                </a:rPr>
                <a:t>성장에 가속도가 붙을 것이라고 예측된다</a:t>
              </a:r>
              <a:endParaRPr lang="en-US" altLang="ko-KR" sz="1600" spc="-150" dirty="0">
                <a:latin typeface="서울남산 장체 L" panose="02020503020101020101" pitchFamily="18" charset="-127"/>
                <a:ea typeface="서울남산 장체 L" panose="02020503020101020101" pitchFamily="18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D81631B-CDDC-4B98-993A-8BFF91AC0003}"/>
                </a:ext>
              </a:extLst>
            </p:cNvPr>
            <p:cNvSpPr txBox="1"/>
            <p:nvPr/>
          </p:nvSpPr>
          <p:spPr>
            <a:xfrm>
              <a:off x="9148551" y="2088339"/>
              <a:ext cx="11929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서울남산 장체 L" panose="02020503020101020101" pitchFamily="18" charset="-127"/>
                  <a:ea typeface="서울남산 장체 L" panose="02020503020101020101" pitchFamily="18" charset="-127"/>
                </a:rPr>
                <a:t>방향성</a:t>
              </a:r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4BB3A481-6A3E-4D1A-BAD2-380EB79CD260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836791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3A63EAE-0B00-A177-BE1D-2CAEEE570A4B}"/>
              </a:ext>
            </a:extLst>
          </p:cNvPr>
          <p:cNvSpPr txBox="1"/>
          <p:nvPr/>
        </p:nvSpPr>
        <p:spPr>
          <a:xfrm>
            <a:off x="901695" y="208377"/>
            <a:ext cx="2523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결론 및 방향성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A7D6AF4-820A-B9E2-3D50-8E8066A56D83}"/>
              </a:ext>
            </a:extLst>
          </p:cNvPr>
          <p:cNvGrpSpPr/>
          <p:nvPr/>
        </p:nvGrpSpPr>
        <p:grpSpPr>
          <a:xfrm>
            <a:off x="864174" y="1568199"/>
            <a:ext cx="4922901" cy="4377380"/>
            <a:chOff x="7283579" y="2092241"/>
            <a:chExt cx="4922901" cy="437738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80DA8E-F34B-959E-F1BD-34682A3F9D19}"/>
                </a:ext>
              </a:extLst>
            </p:cNvPr>
            <p:cNvSpPr txBox="1"/>
            <p:nvPr/>
          </p:nvSpPr>
          <p:spPr>
            <a:xfrm>
              <a:off x="7506862" y="3156342"/>
              <a:ext cx="4419600" cy="33132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서울남산 장체 L" panose="02020503020101020101" pitchFamily="18" charset="-127"/>
                  <a:ea typeface="서울남산 장체 L" panose="02020503020101020101" pitchFamily="18" charset="-127"/>
                </a:rPr>
                <a:t>우리 서비스는 현재 유일무이하다</a:t>
              </a:r>
              <a:endParaRPr lang="en-US" altLang="ko-KR" sz="1600" spc="-150" dirty="0">
                <a:latin typeface="서울남산 장체 L" panose="02020503020101020101" pitchFamily="18" charset="-127"/>
                <a:ea typeface="서울남산 장체 L" panose="02020503020101020101" pitchFamily="18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서울남산 장체 L" panose="02020503020101020101" pitchFamily="18" charset="-127"/>
                  <a:ea typeface="서울남산 장체 L" panose="02020503020101020101" pitchFamily="18" charset="-127"/>
                </a:rPr>
                <a:t>경쟁사에 비해 기능적으로 부족하지 않다</a:t>
              </a:r>
              <a:endParaRPr lang="en-US" altLang="ko-KR" sz="1600" spc="-150" dirty="0">
                <a:latin typeface="서울남산 장체 L" panose="02020503020101020101" pitchFamily="18" charset="-127"/>
                <a:ea typeface="서울남산 장체 L" panose="02020503020101020101" pitchFamily="18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서울남산 장체 L" panose="02020503020101020101" pitchFamily="18" charset="-127"/>
                  <a:ea typeface="서울남산 장체 L" panose="02020503020101020101" pitchFamily="18" charset="-127"/>
                </a:rPr>
                <a:t>편리성이 주는 장점이 명확하다</a:t>
              </a:r>
              <a:endParaRPr lang="en-US" altLang="ko-KR" sz="1600" spc="-150" dirty="0">
                <a:latin typeface="서울남산 장체 L" panose="02020503020101020101" pitchFamily="18" charset="-127"/>
                <a:ea typeface="서울남산 장체 L" panose="02020503020101020101" pitchFamily="18" charset="-127"/>
              </a:endParaRPr>
            </a:p>
            <a:p>
              <a:pPr algn="just">
                <a:lnSpc>
                  <a:spcPct val="120000"/>
                </a:lnSpc>
              </a:pPr>
              <a:endParaRPr lang="en-US" altLang="ko-KR" sz="1600" spc="-150" dirty="0">
                <a:latin typeface="서울남산 장체 L" panose="02020503020101020101" pitchFamily="18" charset="-127"/>
                <a:ea typeface="서울남산 장체 L" panose="02020503020101020101" pitchFamily="18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en-US" altLang="ko-KR" sz="1600" spc="-150" dirty="0">
                  <a:latin typeface="서울남산 장체 L" panose="02020503020101020101" pitchFamily="18" charset="-127"/>
                  <a:ea typeface="서울남산 장체 L" panose="02020503020101020101" pitchFamily="18" charset="-127"/>
                </a:rPr>
                <a:t>But,</a:t>
              </a:r>
              <a:r>
                <a:rPr lang="ko-KR" altLang="en-US" sz="1600" spc="-150" dirty="0">
                  <a:latin typeface="서울남산 장체 L" panose="02020503020101020101" pitchFamily="18" charset="-127"/>
                  <a:ea typeface="서울남산 장체 L" panose="02020503020101020101" pitchFamily="18" charset="-127"/>
                </a:rPr>
                <a:t> </a:t>
              </a:r>
              <a:endParaRPr lang="en-US" altLang="ko-KR" sz="1600" spc="-150" dirty="0">
                <a:latin typeface="서울남산 장체 L" panose="02020503020101020101" pitchFamily="18" charset="-127"/>
                <a:ea typeface="서울남산 장체 L" panose="02020503020101020101" pitchFamily="18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서울남산 장체 L" panose="02020503020101020101" pitchFamily="18" charset="-127"/>
                  <a:ea typeface="서울남산 장체 L" panose="02020503020101020101" pitchFamily="18" charset="-127"/>
                </a:rPr>
                <a:t>바이럴이 전혀 되어 있지 않고 </a:t>
              </a:r>
              <a:endParaRPr lang="en-US" altLang="ko-KR" sz="1600" spc="-150" dirty="0">
                <a:latin typeface="서울남산 장체 L" panose="02020503020101020101" pitchFamily="18" charset="-127"/>
                <a:ea typeface="서울남산 장체 L" panose="02020503020101020101" pitchFamily="18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서울남산 장체 L" panose="02020503020101020101" pitchFamily="18" charset="-127"/>
                  <a:ea typeface="서울남산 장체 L" panose="02020503020101020101" pitchFamily="18" charset="-127"/>
                </a:rPr>
                <a:t>장점을 살린 마케팅이 부재한 상황</a:t>
              </a:r>
              <a:endParaRPr lang="en-US" altLang="ko-KR" sz="1600" spc="-150" dirty="0">
                <a:latin typeface="서울남산 장체 L" panose="02020503020101020101" pitchFamily="18" charset="-127"/>
                <a:ea typeface="서울남산 장체 L" panose="02020503020101020101" pitchFamily="18" charset="-127"/>
              </a:endParaRPr>
            </a:p>
            <a:p>
              <a:pPr algn="just">
                <a:lnSpc>
                  <a:spcPct val="120000"/>
                </a:lnSpc>
              </a:pPr>
              <a:endParaRPr lang="en-US" altLang="ko-KR" sz="1600" spc="-150" dirty="0">
                <a:latin typeface="서울남산 장체 L" panose="02020503020101020101" pitchFamily="18" charset="-127"/>
                <a:ea typeface="서울남산 장체 L" panose="02020503020101020101" pitchFamily="18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서울남산 장체 L" panose="02020503020101020101" pitchFamily="18" charset="-127"/>
                  <a:ea typeface="서울남산 장체 L" panose="02020503020101020101" pitchFamily="18" charset="-127"/>
                </a:rPr>
                <a:t>그래서 결국 스프린트는 </a:t>
              </a:r>
              <a:endParaRPr lang="en-US" altLang="ko-KR" sz="1600" spc="-150" dirty="0">
                <a:latin typeface="서울남산 장체 L" panose="02020503020101020101" pitchFamily="18" charset="-127"/>
                <a:ea typeface="서울남산 장체 L" panose="02020503020101020101" pitchFamily="18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서울남산 장체 L" panose="02020503020101020101" pitchFamily="18" charset="-127"/>
                  <a:ea typeface="서울남산 장체 L" panose="02020503020101020101" pitchFamily="18" charset="-127"/>
                </a:rPr>
                <a:t>포지션을 명확화하고 마케팅을 통해</a:t>
              </a:r>
              <a:endParaRPr lang="en-US" altLang="ko-KR" sz="1600" spc="-150" dirty="0">
                <a:latin typeface="서울남산 장체 L" panose="02020503020101020101" pitchFamily="18" charset="-127"/>
                <a:ea typeface="서울남산 장체 L" panose="02020503020101020101" pitchFamily="18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서울남산 장체 L" panose="02020503020101020101" pitchFamily="18" charset="-127"/>
                  <a:ea typeface="서울남산 장체 L" panose="02020503020101020101" pitchFamily="18" charset="-127"/>
                </a:rPr>
                <a:t>고객인지도를 확보하는 것에 우선 순위를 두어야한다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747EE4-B707-0BD0-272A-5D6FB9DD25E1}"/>
                </a:ext>
              </a:extLst>
            </p:cNvPr>
            <p:cNvSpPr txBox="1"/>
            <p:nvPr/>
          </p:nvSpPr>
          <p:spPr>
            <a:xfrm>
              <a:off x="9213960" y="2092241"/>
              <a:ext cx="8338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서울남산 장체 L" panose="02020503020101020101" pitchFamily="18" charset="-127"/>
                  <a:ea typeface="서울남산 장체 L" panose="02020503020101020101" pitchFamily="18" charset="-127"/>
                </a:rPr>
                <a:t>결론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685AA6B1-E5C6-638D-EBA8-8FDCAE6DBB3F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836791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452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5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34489B-3772-49C0-8EC4-6F17795C21C4}"/>
              </a:ext>
            </a:extLst>
          </p:cNvPr>
          <p:cNvSpPr txBox="1"/>
          <p:nvPr/>
        </p:nvSpPr>
        <p:spPr>
          <a:xfrm>
            <a:off x="4516881" y="3105834"/>
            <a:ext cx="31582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chemeClr val="bg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감사합니다 </a:t>
            </a:r>
            <a:r>
              <a:rPr lang="en-US" altLang="ko-KR" sz="4800" spc="-300" dirty="0">
                <a:solidFill>
                  <a:schemeClr val="bg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  <a:sym typeface="Wingdings" panose="05000000000000000000" pitchFamily="2" charset="2"/>
              </a:rPr>
              <a:t>:-)</a:t>
            </a:r>
            <a:endParaRPr lang="ko-KR" altLang="en-US" sz="4800" spc="-300" dirty="0">
              <a:solidFill>
                <a:schemeClr val="bg1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203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8AC95A-1721-4799-A88C-8CFCB4FD8FCF}"/>
              </a:ext>
            </a:extLst>
          </p:cNvPr>
          <p:cNvSpPr/>
          <p:nvPr/>
        </p:nvSpPr>
        <p:spPr>
          <a:xfrm>
            <a:off x="0" y="88899"/>
            <a:ext cx="139700" cy="9016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196F41-4BC6-4EA3-B20D-DACD2E972834}"/>
              </a:ext>
            </a:extLst>
          </p:cNvPr>
          <p:cNvCxnSpPr>
            <a:cxnSpLocks/>
          </p:cNvCxnSpPr>
          <p:nvPr/>
        </p:nvCxnSpPr>
        <p:spPr>
          <a:xfrm>
            <a:off x="139700" y="6718300"/>
            <a:ext cx="9893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1B7B81-F6B6-4422-9181-E12FCFD1760D}"/>
              </a:ext>
            </a:extLst>
          </p:cNvPr>
          <p:cNvSpPr/>
          <p:nvPr/>
        </p:nvSpPr>
        <p:spPr>
          <a:xfrm rot="5400000">
            <a:off x="380997" y="-381000"/>
            <a:ext cx="139700" cy="9016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EECBD8-2EF5-48AF-B0BB-713471950DBB}"/>
              </a:ext>
            </a:extLst>
          </p:cNvPr>
          <p:cNvSpPr txBox="1"/>
          <p:nvPr/>
        </p:nvSpPr>
        <p:spPr>
          <a:xfrm>
            <a:off x="901695" y="208377"/>
            <a:ext cx="1686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기업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1E6BC0-8003-40D2-B20E-5FEF4DF6E2AB}"/>
              </a:ext>
            </a:extLst>
          </p:cNvPr>
          <p:cNvSpPr txBox="1"/>
          <p:nvPr/>
        </p:nvSpPr>
        <p:spPr>
          <a:xfrm>
            <a:off x="196472" y="172731"/>
            <a:ext cx="5725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1,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677BA67-8566-E3DC-0488-F4831F7962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2838" y="2754703"/>
            <a:ext cx="4876800" cy="11744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D661D4-45E2-5077-BE7D-37743810D1BC}"/>
              </a:ext>
            </a:extLst>
          </p:cNvPr>
          <p:cNvSpPr txBox="1"/>
          <p:nvPr/>
        </p:nvSpPr>
        <p:spPr>
          <a:xfrm>
            <a:off x="933466" y="2036044"/>
            <a:ext cx="5162534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기업명 </a:t>
            </a:r>
            <a:r>
              <a:rPr lang="en-US" altLang="ko-KR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:</a:t>
            </a:r>
            <a:r>
              <a:rPr lang="ko-KR" altLang="en-US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스프린트 </a:t>
            </a:r>
            <a:endParaRPr lang="en-US" altLang="ko-KR" sz="24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대표자 </a:t>
            </a:r>
            <a:r>
              <a:rPr lang="en-US" altLang="ko-KR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: </a:t>
            </a:r>
            <a:r>
              <a:rPr lang="ko-KR" altLang="en-US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김종인</a:t>
            </a:r>
            <a:endParaRPr lang="en-US" altLang="ko-KR" sz="24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기업구분 </a:t>
            </a:r>
            <a:r>
              <a:rPr lang="en-US" altLang="ko-KR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: </a:t>
            </a:r>
            <a:r>
              <a:rPr lang="ko-KR" altLang="en-US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중소기업</a:t>
            </a:r>
            <a:endParaRPr lang="en-US" altLang="ko-KR" sz="24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설립일 </a:t>
            </a:r>
            <a:r>
              <a:rPr lang="en-US" altLang="ko-KR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: 2020.10.15</a:t>
            </a:r>
          </a:p>
          <a:p>
            <a:pPr algn="just">
              <a:lnSpc>
                <a:spcPct val="150000"/>
              </a:lnSpc>
            </a:pPr>
            <a:r>
              <a:rPr lang="ko-KR" altLang="en-US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업종 </a:t>
            </a:r>
            <a:r>
              <a:rPr lang="en-US" altLang="ko-KR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: </a:t>
            </a:r>
            <a:r>
              <a:rPr lang="ko-KR" altLang="en-US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응용 소프트웨어 개발 및 </a:t>
            </a:r>
            <a:r>
              <a:rPr lang="ko-KR" altLang="en-US" sz="2400" dirty="0" err="1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공급업</a:t>
            </a:r>
            <a:endParaRPr lang="en-US" altLang="ko-KR" sz="24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산업분야 </a:t>
            </a:r>
            <a:r>
              <a:rPr lang="en-US" altLang="ko-KR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: </a:t>
            </a:r>
            <a:r>
              <a:rPr lang="ko-KR" altLang="en-US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헬스케어 </a:t>
            </a:r>
            <a:endParaRPr lang="en-US" altLang="ko-KR" sz="24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862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8AC95A-1721-4799-A88C-8CFCB4FD8FCF}"/>
              </a:ext>
            </a:extLst>
          </p:cNvPr>
          <p:cNvSpPr/>
          <p:nvPr/>
        </p:nvSpPr>
        <p:spPr>
          <a:xfrm>
            <a:off x="0" y="88899"/>
            <a:ext cx="139700" cy="9016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196F41-4BC6-4EA3-B20D-DACD2E972834}"/>
              </a:ext>
            </a:extLst>
          </p:cNvPr>
          <p:cNvCxnSpPr>
            <a:cxnSpLocks/>
          </p:cNvCxnSpPr>
          <p:nvPr/>
        </p:nvCxnSpPr>
        <p:spPr>
          <a:xfrm>
            <a:off x="139700" y="6718300"/>
            <a:ext cx="9893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1B7B81-F6B6-4422-9181-E12FCFD1760D}"/>
              </a:ext>
            </a:extLst>
          </p:cNvPr>
          <p:cNvSpPr/>
          <p:nvPr/>
        </p:nvSpPr>
        <p:spPr>
          <a:xfrm rot="5400000">
            <a:off x="380997" y="-381000"/>
            <a:ext cx="139700" cy="9016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EECBD8-2EF5-48AF-B0BB-713471950DBB}"/>
              </a:ext>
            </a:extLst>
          </p:cNvPr>
          <p:cNvSpPr txBox="1"/>
          <p:nvPr/>
        </p:nvSpPr>
        <p:spPr>
          <a:xfrm>
            <a:off x="901695" y="208377"/>
            <a:ext cx="1649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기업 연혁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1E6BC0-8003-40D2-B20E-5FEF4DF6E2AB}"/>
              </a:ext>
            </a:extLst>
          </p:cNvPr>
          <p:cNvSpPr txBox="1"/>
          <p:nvPr/>
        </p:nvSpPr>
        <p:spPr>
          <a:xfrm>
            <a:off x="196472" y="172731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1,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cxnSp>
        <p:nvCxnSpPr>
          <p:cNvPr id="243" name="직선 연결선 242">
            <a:extLst>
              <a:ext uri="{FF2B5EF4-FFF2-40B4-BE49-F238E27FC236}">
                <a16:creationId xmlns:a16="http://schemas.microsoft.com/office/drawing/2014/main" id="{9B513436-2A04-400B-9B75-14E5678CC833}"/>
              </a:ext>
            </a:extLst>
          </p:cNvPr>
          <p:cNvCxnSpPr/>
          <p:nvPr/>
        </p:nvCxnSpPr>
        <p:spPr>
          <a:xfrm>
            <a:off x="0" y="3405188"/>
            <a:ext cx="12192000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C969BDF6-03BC-4FEB-B67D-2B7B33148952}"/>
              </a:ext>
            </a:extLst>
          </p:cNvPr>
          <p:cNvCxnSpPr>
            <a:cxnSpLocks/>
          </p:cNvCxnSpPr>
          <p:nvPr/>
        </p:nvCxnSpPr>
        <p:spPr>
          <a:xfrm flipV="1">
            <a:off x="2086854" y="3388538"/>
            <a:ext cx="0" cy="118213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 244">
            <a:extLst>
              <a:ext uri="{FF2B5EF4-FFF2-40B4-BE49-F238E27FC236}">
                <a16:creationId xmlns:a16="http://schemas.microsoft.com/office/drawing/2014/main" id="{D5BEAD50-4979-416D-B9A9-66B8DB294583}"/>
              </a:ext>
            </a:extLst>
          </p:cNvPr>
          <p:cNvCxnSpPr/>
          <p:nvPr/>
        </p:nvCxnSpPr>
        <p:spPr>
          <a:xfrm flipV="1">
            <a:off x="4193301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직선 연결선 245">
            <a:extLst>
              <a:ext uri="{FF2B5EF4-FFF2-40B4-BE49-F238E27FC236}">
                <a16:creationId xmlns:a16="http://schemas.microsoft.com/office/drawing/2014/main" id="{4FB1476D-E403-447D-83BB-BB8AF014A287}"/>
              </a:ext>
            </a:extLst>
          </p:cNvPr>
          <p:cNvCxnSpPr>
            <a:cxnSpLocks/>
          </p:cNvCxnSpPr>
          <p:nvPr/>
        </p:nvCxnSpPr>
        <p:spPr>
          <a:xfrm flipV="1">
            <a:off x="5765183" y="3419628"/>
            <a:ext cx="0" cy="115104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연결선 246">
            <a:extLst>
              <a:ext uri="{FF2B5EF4-FFF2-40B4-BE49-F238E27FC236}">
                <a16:creationId xmlns:a16="http://schemas.microsoft.com/office/drawing/2014/main" id="{6B4CF976-B8B0-4515-B77A-BEE0D43A6B1D}"/>
              </a:ext>
            </a:extLst>
          </p:cNvPr>
          <p:cNvCxnSpPr>
            <a:cxnSpLocks/>
          </p:cNvCxnSpPr>
          <p:nvPr/>
        </p:nvCxnSpPr>
        <p:spPr>
          <a:xfrm flipV="1">
            <a:off x="7816828" y="1956438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TextBox 248">
            <a:extLst>
              <a:ext uri="{FF2B5EF4-FFF2-40B4-BE49-F238E27FC236}">
                <a16:creationId xmlns:a16="http://schemas.microsoft.com/office/drawing/2014/main" id="{A592E90A-E8F0-4B5D-AF73-F75B81F6E51F}"/>
              </a:ext>
            </a:extLst>
          </p:cNvPr>
          <p:cNvSpPr txBox="1"/>
          <p:nvPr/>
        </p:nvSpPr>
        <p:spPr>
          <a:xfrm>
            <a:off x="5958363" y="3799039"/>
            <a:ext cx="1027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2021.09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5B0A6354-2280-4AA3-8B1C-1B295906C5EA}"/>
              </a:ext>
            </a:extLst>
          </p:cNvPr>
          <p:cNvSpPr txBox="1"/>
          <p:nvPr/>
        </p:nvSpPr>
        <p:spPr>
          <a:xfrm>
            <a:off x="4282202" y="1892711"/>
            <a:ext cx="1027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2021.04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952F4CD1-7A79-40DD-8C56-05987ADBCF02}"/>
              </a:ext>
            </a:extLst>
          </p:cNvPr>
          <p:cNvSpPr txBox="1"/>
          <p:nvPr/>
        </p:nvSpPr>
        <p:spPr>
          <a:xfrm>
            <a:off x="2271645" y="3785928"/>
            <a:ext cx="1027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2021.02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A7CA7EAC-15BE-48E0-BB44-3E004919016F}"/>
              </a:ext>
            </a:extLst>
          </p:cNvPr>
          <p:cNvSpPr txBox="1"/>
          <p:nvPr/>
        </p:nvSpPr>
        <p:spPr>
          <a:xfrm>
            <a:off x="1252776" y="1892711"/>
            <a:ext cx="1027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2020.10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B3E34625-926D-4CF9-BC45-EB83A9DB61EB}"/>
              </a:ext>
            </a:extLst>
          </p:cNvPr>
          <p:cNvSpPr txBox="1"/>
          <p:nvPr/>
        </p:nvSpPr>
        <p:spPr>
          <a:xfrm>
            <a:off x="2246245" y="4254651"/>
            <a:ext cx="18918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스프린트 새로운 버전 출시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식단 수정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,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이미지 복수 업로드 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몸무게 비공개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, </a:t>
            </a:r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식단별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</a:t>
            </a:r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탄단지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추가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DF11A586-5055-4F4A-A21A-C4B4D627B1EB}"/>
              </a:ext>
            </a:extLst>
          </p:cNvPr>
          <p:cNvSpPr txBox="1"/>
          <p:nvPr/>
        </p:nvSpPr>
        <p:spPr>
          <a:xfrm>
            <a:off x="7997807" y="1910684"/>
            <a:ext cx="1027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2022.03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58" name="직선 연결선 257">
            <a:extLst>
              <a:ext uri="{FF2B5EF4-FFF2-40B4-BE49-F238E27FC236}">
                <a16:creationId xmlns:a16="http://schemas.microsoft.com/office/drawing/2014/main" id="{3375C849-896C-4B4A-BA34-75F249837A5E}"/>
              </a:ext>
            </a:extLst>
          </p:cNvPr>
          <p:cNvCxnSpPr/>
          <p:nvPr/>
        </p:nvCxnSpPr>
        <p:spPr>
          <a:xfrm>
            <a:off x="1138476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TextBox 262">
            <a:extLst>
              <a:ext uri="{FF2B5EF4-FFF2-40B4-BE49-F238E27FC236}">
                <a16:creationId xmlns:a16="http://schemas.microsoft.com/office/drawing/2014/main" id="{4005D9ED-B5C7-4492-8FAB-F1E9E4E3932B}"/>
              </a:ext>
            </a:extLst>
          </p:cNvPr>
          <p:cNvSpPr txBox="1"/>
          <p:nvPr/>
        </p:nvSpPr>
        <p:spPr>
          <a:xfrm>
            <a:off x="7937224" y="2324927"/>
            <a:ext cx="1677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신한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퓨처스랩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8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기 선정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0A94EEDB-A7FB-4DB8-97FE-526642F0C51F}"/>
              </a:ext>
            </a:extLst>
          </p:cNvPr>
          <p:cNvSpPr txBox="1"/>
          <p:nvPr/>
        </p:nvSpPr>
        <p:spPr>
          <a:xfrm>
            <a:off x="5958363" y="4232114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버전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2.0.0  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출시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75EFE87A-1BE3-4E59-95BC-D7A5185D6344}"/>
              </a:ext>
            </a:extLst>
          </p:cNvPr>
          <p:cNvSpPr txBox="1"/>
          <p:nvPr/>
        </p:nvSpPr>
        <p:spPr>
          <a:xfrm>
            <a:off x="9090336" y="4179002"/>
            <a:ext cx="1819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스프린트  정식 어플 출시 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AC80C2DD-AABC-4BA6-BF5A-49A18B74EA2E}"/>
              </a:ext>
            </a:extLst>
          </p:cNvPr>
          <p:cNvSpPr txBox="1"/>
          <p:nvPr/>
        </p:nvSpPr>
        <p:spPr>
          <a:xfrm>
            <a:off x="1254879" y="2333409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스프린트 창업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17F57BF4-0BFE-48B4-994D-C77B473A9429}"/>
              </a:ext>
            </a:extLst>
          </p:cNvPr>
          <p:cNvSpPr txBox="1"/>
          <p:nvPr/>
        </p:nvSpPr>
        <p:spPr>
          <a:xfrm>
            <a:off x="1237684" y="2674807"/>
            <a:ext cx="1953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14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일간 집중 식습관 케어 서비스 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algn="just"/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&lt;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스프린트 </a:t>
            </a:r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챌린지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&gt;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오픈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96CBE477-3561-43BD-9F57-E4AACE5FAAB4}"/>
              </a:ext>
            </a:extLst>
          </p:cNvPr>
          <p:cNvSpPr txBox="1"/>
          <p:nvPr/>
        </p:nvSpPr>
        <p:spPr>
          <a:xfrm>
            <a:off x="4304253" y="2327072"/>
            <a:ext cx="2191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스프린트 공식 인스타그램 오픈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74E41AA6-CB42-4B00-9410-6B56094B8AAE}"/>
              </a:ext>
            </a:extLst>
          </p:cNvPr>
          <p:cNvSpPr txBox="1"/>
          <p:nvPr/>
        </p:nvSpPr>
        <p:spPr>
          <a:xfrm>
            <a:off x="5958363" y="4559688"/>
            <a:ext cx="1027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어플 속도 개선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algn="just"/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2B8291-8F62-64D8-DD19-28B8628E3CF1}"/>
              </a:ext>
            </a:extLst>
          </p:cNvPr>
          <p:cNvSpPr txBox="1"/>
          <p:nvPr/>
        </p:nvSpPr>
        <p:spPr>
          <a:xfrm>
            <a:off x="7916291" y="2600670"/>
            <a:ext cx="2593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스타트업 육성 프로그램 </a:t>
            </a:r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퓨처스랩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8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기 선정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97C3BD-7B8F-2641-52A4-04CFC9A814A3}"/>
              </a:ext>
            </a:extLst>
          </p:cNvPr>
          <p:cNvSpPr txBox="1"/>
          <p:nvPr/>
        </p:nvSpPr>
        <p:spPr>
          <a:xfrm>
            <a:off x="9090336" y="3782383"/>
            <a:ext cx="1027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2022.07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A415178-9D15-F833-5B69-90A1EB285D33}"/>
              </a:ext>
            </a:extLst>
          </p:cNvPr>
          <p:cNvCxnSpPr>
            <a:cxnSpLocks/>
          </p:cNvCxnSpPr>
          <p:nvPr/>
        </p:nvCxnSpPr>
        <p:spPr>
          <a:xfrm flipV="1">
            <a:off x="8858167" y="3429000"/>
            <a:ext cx="0" cy="118213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94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8AC95A-1721-4799-A88C-8CFCB4FD8FCF}"/>
              </a:ext>
            </a:extLst>
          </p:cNvPr>
          <p:cNvSpPr/>
          <p:nvPr/>
        </p:nvSpPr>
        <p:spPr>
          <a:xfrm>
            <a:off x="0" y="88899"/>
            <a:ext cx="139700" cy="9016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196F41-4BC6-4EA3-B20D-DACD2E972834}"/>
              </a:ext>
            </a:extLst>
          </p:cNvPr>
          <p:cNvCxnSpPr>
            <a:cxnSpLocks/>
          </p:cNvCxnSpPr>
          <p:nvPr/>
        </p:nvCxnSpPr>
        <p:spPr>
          <a:xfrm>
            <a:off x="139700" y="6718300"/>
            <a:ext cx="9893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1B7B81-F6B6-4422-9181-E12FCFD1760D}"/>
              </a:ext>
            </a:extLst>
          </p:cNvPr>
          <p:cNvSpPr/>
          <p:nvPr/>
        </p:nvSpPr>
        <p:spPr>
          <a:xfrm rot="5400000">
            <a:off x="380997" y="-381000"/>
            <a:ext cx="139700" cy="9016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EECBD8-2EF5-48AF-B0BB-713471950DBB}"/>
              </a:ext>
            </a:extLst>
          </p:cNvPr>
          <p:cNvSpPr txBox="1"/>
          <p:nvPr/>
        </p:nvSpPr>
        <p:spPr>
          <a:xfrm>
            <a:off x="901695" y="208377"/>
            <a:ext cx="2101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스프린트는</a:t>
            </a:r>
            <a:r>
              <a:rPr lang="en-US" altLang="ko-KR" sz="3600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..</a:t>
            </a:r>
            <a:endParaRPr lang="ko-KR" altLang="en-US" sz="3600" spc="-150" dirty="0">
              <a:solidFill>
                <a:srgbClr val="554F4D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1E6BC0-8003-40D2-B20E-5FEF4DF6E2AB}"/>
              </a:ext>
            </a:extLst>
          </p:cNvPr>
          <p:cNvSpPr txBox="1"/>
          <p:nvPr/>
        </p:nvSpPr>
        <p:spPr>
          <a:xfrm>
            <a:off x="196472" y="172731"/>
            <a:ext cx="5725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1,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D661D4-45E2-5077-BE7D-37743810D1BC}"/>
              </a:ext>
            </a:extLst>
          </p:cNvPr>
          <p:cNvSpPr txBox="1"/>
          <p:nvPr/>
        </p:nvSpPr>
        <p:spPr>
          <a:xfrm>
            <a:off x="901695" y="1614245"/>
            <a:ext cx="9468883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스프린트는 현재 식단 관리 어플 </a:t>
            </a:r>
            <a:r>
              <a:rPr lang="en-US" altLang="ko-KR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‘</a:t>
            </a:r>
            <a:r>
              <a:rPr lang="ko-KR" altLang="en-US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스프린트</a:t>
            </a:r>
            <a:r>
              <a:rPr lang="en-US" altLang="ko-KR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’</a:t>
            </a:r>
            <a:r>
              <a:rPr lang="ko-KR" altLang="en-US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를 개발</a:t>
            </a:r>
            <a:r>
              <a:rPr lang="en-US" altLang="ko-KR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, </a:t>
            </a:r>
            <a:r>
              <a:rPr lang="ko-KR" altLang="en-US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운영중인 기업으로</a:t>
            </a:r>
            <a:endParaRPr lang="en-US" altLang="ko-KR" sz="24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어플 내 서비스를 무료</a:t>
            </a:r>
            <a:r>
              <a:rPr lang="en-US" altLang="ko-KR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/</a:t>
            </a:r>
            <a:r>
              <a:rPr lang="ko-KR" altLang="en-US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유료로 나누어 서비스를 고객에게 제공하고 있다</a:t>
            </a:r>
            <a:r>
              <a:rPr lang="en-US" altLang="ko-KR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현재 앱내 광고는 진행하고 있지 않아 수익은 대부분 멤버십 결제에서 창출된다</a:t>
            </a:r>
            <a:r>
              <a:rPr lang="en-US" altLang="ko-KR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2022.11 </a:t>
            </a:r>
            <a:r>
              <a:rPr lang="ko-KR" altLang="en-US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스프린트의 식단 데이터를 바탕으로 고객에게 적합한 식단을 추천하는 </a:t>
            </a:r>
            <a:endParaRPr lang="en-US" altLang="ko-KR" sz="24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스프린트 스토어의 출시를 앞두고 있다</a:t>
            </a:r>
            <a:r>
              <a:rPr lang="en-US" altLang="ko-KR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181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8AC95A-1721-4799-A88C-8CFCB4FD8FCF}"/>
              </a:ext>
            </a:extLst>
          </p:cNvPr>
          <p:cNvSpPr/>
          <p:nvPr/>
        </p:nvSpPr>
        <p:spPr>
          <a:xfrm>
            <a:off x="0" y="88899"/>
            <a:ext cx="139700" cy="9016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196F41-4BC6-4EA3-B20D-DACD2E972834}"/>
              </a:ext>
            </a:extLst>
          </p:cNvPr>
          <p:cNvCxnSpPr>
            <a:cxnSpLocks/>
          </p:cNvCxnSpPr>
          <p:nvPr/>
        </p:nvCxnSpPr>
        <p:spPr>
          <a:xfrm>
            <a:off x="139700" y="6718300"/>
            <a:ext cx="9893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1B7B81-F6B6-4422-9181-E12FCFD1760D}"/>
              </a:ext>
            </a:extLst>
          </p:cNvPr>
          <p:cNvSpPr/>
          <p:nvPr/>
        </p:nvSpPr>
        <p:spPr>
          <a:xfrm rot="5400000">
            <a:off x="380997" y="-381000"/>
            <a:ext cx="139700" cy="9016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EECBD8-2EF5-48AF-B0BB-713471950DBB}"/>
              </a:ext>
            </a:extLst>
          </p:cNvPr>
          <p:cNvSpPr txBox="1"/>
          <p:nvPr/>
        </p:nvSpPr>
        <p:spPr>
          <a:xfrm>
            <a:off x="901695" y="208377"/>
            <a:ext cx="3031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스프린트 어플은</a:t>
            </a:r>
            <a:r>
              <a:rPr lang="en-US" altLang="ko-KR" sz="3600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? </a:t>
            </a:r>
            <a:endParaRPr lang="ko-KR" altLang="en-US" sz="3600" spc="-150" dirty="0">
              <a:solidFill>
                <a:srgbClr val="554F4D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1E6BC0-8003-40D2-B20E-5FEF4DF6E2AB}"/>
              </a:ext>
            </a:extLst>
          </p:cNvPr>
          <p:cNvSpPr txBox="1"/>
          <p:nvPr/>
        </p:nvSpPr>
        <p:spPr>
          <a:xfrm>
            <a:off x="196472" y="172731"/>
            <a:ext cx="5725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1,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53CDC1-F587-B8A9-A489-A192C4718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72" y="1197395"/>
            <a:ext cx="5315692" cy="32961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97F705-CA08-C19B-5DD1-0AAC0E2D90A9}"/>
              </a:ext>
            </a:extLst>
          </p:cNvPr>
          <p:cNvSpPr txBox="1"/>
          <p:nvPr/>
        </p:nvSpPr>
        <p:spPr>
          <a:xfrm>
            <a:off x="901695" y="4685606"/>
            <a:ext cx="9349652" cy="1181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서울남산 장체 L" panose="02020503020101020101" pitchFamily="18" charset="-127"/>
                <a:ea typeface="서울남산 장체 L" panose="02020503020101020101" pitchFamily="18" charset="-127"/>
                <a:cs typeface="Times New Roman" panose="02020603050405020304" pitchFamily="18" charset="0"/>
              </a:rPr>
              <a:t>서비스 이용자가 사진 혹은 텍스트로 식단을 입력하면 입력 받은 데이터를 바탕으로 </a:t>
            </a:r>
            <a:endParaRPr lang="en-US" altLang="ko-KR" sz="1800" kern="100" dirty="0">
              <a:effectLst/>
              <a:latin typeface="서울남산 장체 L" panose="02020503020101020101" pitchFamily="18" charset="-127"/>
              <a:ea typeface="서울남산 장체 L" panose="02020503020101020101" pitchFamily="18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서울남산 장체 L" panose="02020503020101020101" pitchFamily="18" charset="-127"/>
                <a:ea typeface="서울남산 장체 L" panose="02020503020101020101" pitchFamily="18" charset="-127"/>
                <a:cs typeface="Times New Roman" panose="02020603050405020304" pitchFamily="18" charset="0"/>
              </a:rPr>
              <a:t>상주하는 스프린트의 담당 매니저가 해당 식단의 칼로리와 영양분석을 진행해주는 인간지능 서비스 제공</a:t>
            </a:r>
            <a:endParaRPr lang="en-US" altLang="ko-KR" sz="1800" kern="100" dirty="0">
              <a:effectLst/>
              <a:latin typeface="서울남산 장체 L" panose="02020503020101020101" pitchFamily="18" charset="-127"/>
              <a:ea typeface="서울남산 장체 L" panose="02020503020101020101" pitchFamily="18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kern="100" dirty="0">
                <a:latin typeface="서울남산 장체 L" panose="02020503020101020101" pitchFamily="18" charset="-127"/>
                <a:ea typeface="서울남산 장체 L" panose="02020503020101020101" pitchFamily="18" charset="-127"/>
                <a:cs typeface="Times New Roman" panose="02020603050405020304" pitchFamily="18" charset="0"/>
              </a:rPr>
              <a:t>그 외에 영양제 관리</a:t>
            </a:r>
            <a:r>
              <a:rPr lang="en-US" altLang="ko-KR" kern="100" dirty="0">
                <a:latin typeface="서울남산 장체 L" panose="02020503020101020101" pitchFamily="18" charset="-127"/>
                <a:ea typeface="서울남산 장체 L" panose="020205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kern="100" dirty="0">
                <a:latin typeface="서울남산 장체 L" panose="02020503020101020101" pitchFamily="18" charset="-127"/>
                <a:ea typeface="서울남산 장체 L" panose="02020503020101020101" pitchFamily="18" charset="-127"/>
                <a:cs typeface="Times New Roman" panose="02020603050405020304" pitchFamily="18" charset="0"/>
              </a:rPr>
              <a:t>레시피 추천</a:t>
            </a:r>
            <a:r>
              <a:rPr lang="en-US" altLang="ko-KR" kern="100" dirty="0">
                <a:latin typeface="서울남산 장체 L" panose="02020503020101020101" pitchFamily="18" charset="-127"/>
                <a:ea typeface="서울남산 장체 L" panose="020205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kern="100" dirty="0">
                <a:latin typeface="서울남산 장체 L" panose="02020503020101020101" pitchFamily="18" charset="-127"/>
                <a:ea typeface="서울남산 장체 L" panose="02020503020101020101" pitchFamily="18" charset="-127"/>
                <a:cs typeface="Times New Roman" panose="02020603050405020304" pitchFamily="18" charset="0"/>
              </a:rPr>
              <a:t>등의 세부 서비스를 제공하고 있다</a:t>
            </a:r>
            <a:r>
              <a:rPr lang="en-US" altLang="ko-KR" kern="100" dirty="0">
                <a:latin typeface="서울남산 장체 L" panose="02020503020101020101" pitchFamily="18" charset="-127"/>
                <a:ea typeface="서울남산 장체 L" panose="02020503020101020101" pitchFamily="18" charset="-127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4919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8AC95A-1721-4799-A88C-8CFCB4FD8FCF}"/>
              </a:ext>
            </a:extLst>
          </p:cNvPr>
          <p:cNvSpPr/>
          <p:nvPr/>
        </p:nvSpPr>
        <p:spPr>
          <a:xfrm>
            <a:off x="0" y="88899"/>
            <a:ext cx="139700" cy="9016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196F41-4BC6-4EA3-B20D-DACD2E972834}"/>
              </a:ext>
            </a:extLst>
          </p:cNvPr>
          <p:cNvCxnSpPr>
            <a:cxnSpLocks/>
          </p:cNvCxnSpPr>
          <p:nvPr/>
        </p:nvCxnSpPr>
        <p:spPr>
          <a:xfrm>
            <a:off x="139700" y="6718300"/>
            <a:ext cx="9893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1B7B81-F6B6-4422-9181-E12FCFD1760D}"/>
              </a:ext>
            </a:extLst>
          </p:cNvPr>
          <p:cNvSpPr/>
          <p:nvPr/>
        </p:nvSpPr>
        <p:spPr>
          <a:xfrm rot="5400000">
            <a:off x="380997" y="-381000"/>
            <a:ext cx="139700" cy="9016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EECBD8-2EF5-48AF-B0BB-713471950DBB}"/>
              </a:ext>
            </a:extLst>
          </p:cNvPr>
          <p:cNvSpPr txBox="1"/>
          <p:nvPr/>
        </p:nvSpPr>
        <p:spPr>
          <a:xfrm>
            <a:off x="901695" y="208377"/>
            <a:ext cx="1702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수익 모델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1E6BC0-8003-40D2-B20E-5FEF4DF6E2AB}"/>
              </a:ext>
            </a:extLst>
          </p:cNvPr>
          <p:cNvSpPr txBox="1"/>
          <p:nvPr/>
        </p:nvSpPr>
        <p:spPr>
          <a:xfrm>
            <a:off x="196472" y="172731"/>
            <a:ext cx="5725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1,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81EADD2-1AFF-4298-76FE-42D2718BD1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572466"/>
              </p:ext>
            </p:extLst>
          </p:nvPr>
        </p:nvGraphicFramePr>
        <p:xfrm>
          <a:off x="769065" y="992897"/>
          <a:ext cx="10725404" cy="530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627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62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19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rgbClr val="554F4D"/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유료 멤버십 운영</a:t>
                      </a: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rgbClr val="554F4D"/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광고 </a:t>
                      </a:r>
                      <a:r>
                        <a:rPr lang="en-US" altLang="ko-KR" sz="1600" b="0" dirty="0">
                          <a:solidFill>
                            <a:srgbClr val="554F4D"/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rgbClr val="554F4D"/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예정</a:t>
                      </a:r>
                      <a:r>
                        <a:rPr lang="en-US" altLang="ko-KR" sz="1600" b="0" dirty="0">
                          <a:solidFill>
                            <a:srgbClr val="554F4D"/>
                          </a:solidFill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  <a:cs typeface="Arial" panose="020B0604020202020204" pitchFamily="34" charset="0"/>
                        </a:rPr>
                        <a:t>)</a:t>
                      </a:r>
                      <a:endParaRPr lang="ko-KR" altLang="en-US" sz="1600" b="0" dirty="0">
                        <a:solidFill>
                          <a:srgbClr val="554F4D"/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6054">
                <a:tc>
                  <a:txBody>
                    <a:bodyPr/>
                    <a:lstStyle/>
                    <a:p>
                      <a:pPr algn="ctr" latinLnBrk="1"/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4F5721D3-FF19-FF57-B36D-C7C58C2C90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7587" y="1900832"/>
            <a:ext cx="3168763" cy="390723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7D3D7AC-4808-407D-5BD0-18C1B1E297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8636" y="1779723"/>
            <a:ext cx="3168763" cy="420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1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8AC95A-1721-4799-A88C-8CFCB4FD8FCF}"/>
              </a:ext>
            </a:extLst>
          </p:cNvPr>
          <p:cNvSpPr/>
          <p:nvPr/>
        </p:nvSpPr>
        <p:spPr>
          <a:xfrm>
            <a:off x="0" y="88899"/>
            <a:ext cx="139700" cy="9016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196F41-4BC6-4EA3-B20D-DACD2E972834}"/>
              </a:ext>
            </a:extLst>
          </p:cNvPr>
          <p:cNvCxnSpPr>
            <a:cxnSpLocks/>
          </p:cNvCxnSpPr>
          <p:nvPr/>
        </p:nvCxnSpPr>
        <p:spPr>
          <a:xfrm>
            <a:off x="139700" y="6718300"/>
            <a:ext cx="9893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1B7B81-F6B6-4422-9181-E12FCFD1760D}"/>
              </a:ext>
            </a:extLst>
          </p:cNvPr>
          <p:cNvSpPr/>
          <p:nvPr/>
        </p:nvSpPr>
        <p:spPr>
          <a:xfrm rot="5400000">
            <a:off x="380997" y="-381000"/>
            <a:ext cx="139700" cy="9016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EECBD8-2EF5-48AF-B0BB-713471950DBB}"/>
              </a:ext>
            </a:extLst>
          </p:cNvPr>
          <p:cNvSpPr txBox="1"/>
          <p:nvPr/>
        </p:nvSpPr>
        <p:spPr>
          <a:xfrm>
            <a:off x="901695" y="208377"/>
            <a:ext cx="1712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재무 현황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1E6BC0-8003-40D2-B20E-5FEF4DF6E2AB}"/>
              </a:ext>
            </a:extLst>
          </p:cNvPr>
          <p:cNvSpPr txBox="1"/>
          <p:nvPr/>
        </p:nvSpPr>
        <p:spPr>
          <a:xfrm>
            <a:off x="196472" y="172731"/>
            <a:ext cx="5725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1,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DA6CA8F-A2B5-18EF-7FB8-CD2F41AE9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652" y="1776600"/>
            <a:ext cx="5302501" cy="35994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B7D1C5F-0F5F-713D-7C07-ACFBB4AC4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28" y="1776600"/>
            <a:ext cx="5410621" cy="365683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DDE5FE2-113C-3B04-24B2-2750DFDA91DE}"/>
              </a:ext>
            </a:extLst>
          </p:cNvPr>
          <p:cNvSpPr txBox="1"/>
          <p:nvPr/>
        </p:nvSpPr>
        <p:spPr>
          <a:xfrm>
            <a:off x="10902950" y="6270497"/>
            <a:ext cx="1064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출처 </a:t>
            </a:r>
            <a:r>
              <a:rPr lang="en-US" altLang="ko-KR" sz="1400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: </a:t>
            </a:r>
            <a:r>
              <a:rPr lang="ko-KR" altLang="en-US" sz="1400" spc="-150" dirty="0">
                <a:solidFill>
                  <a:srgbClr val="554F4D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혁신의 숲</a:t>
            </a:r>
          </a:p>
        </p:txBody>
      </p:sp>
    </p:spTree>
    <p:extLst>
      <p:ext uri="{BB962C8B-B14F-4D97-AF65-F5344CB8AC3E}">
        <p14:creationId xmlns:p14="http://schemas.microsoft.com/office/powerpoint/2010/main" val="235580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tea_20102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3C42"/>
      </a:accent1>
      <a:accent2>
        <a:srgbClr val="407283"/>
      </a:accent2>
      <a:accent3>
        <a:srgbClr val="DFC0A8"/>
      </a:accent3>
      <a:accent4>
        <a:srgbClr val="E09508"/>
      </a:accent4>
      <a:accent5>
        <a:srgbClr val="727A7C"/>
      </a:accent5>
      <a:accent6>
        <a:srgbClr val="51504C"/>
      </a:accent6>
      <a:hlink>
        <a:srgbClr val="323F4F"/>
      </a:hlink>
      <a:folHlink>
        <a:srgbClr val="323F4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3354</TotalTime>
  <Words>1583</Words>
  <Application>Microsoft Office PowerPoint</Application>
  <PresentationFormat>와이드스크린</PresentationFormat>
  <Paragraphs>593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5" baseType="lpstr">
      <vt:lpstr>마루 부리 Beta</vt:lpstr>
      <vt:lpstr>서울남산 장체 L</vt:lpstr>
      <vt:lpstr>서울남산 장체 M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Nicole Smith</cp:lastModifiedBy>
  <cp:revision>32</cp:revision>
  <dcterms:created xsi:type="dcterms:W3CDTF">2020-10-18T02:36:22Z</dcterms:created>
  <dcterms:modified xsi:type="dcterms:W3CDTF">2022-11-14T04:48:37Z</dcterms:modified>
</cp:coreProperties>
</file>